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89"/>
  </p:notesMasterIdLst>
  <p:handoutMasterIdLst>
    <p:handoutMasterId r:id="rId90"/>
  </p:handoutMasterIdLst>
  <p:sldIdLst>
    <p:sldId id="904" r:id="rId2"/>
    <p:sldId id="1150" r:id="rId3"/>
    <p:sldId id="1151" r:id="rId4"/>
    <p:sldId id="1152" r:id="rId5"/>
    <p:sldId id="1153" r:id="rId6"/>
    <p:sldId id="1149" r:id="rId7"/>
    <p:sldId id="954" r:id="rId8"/>
    <p:sldId id="1025" r:id="rId9"/>
    <p:sldId id="1156" r:id="rId10"/>
    <p:sldId id="1154" r:id="rId11"/>
    <p:sldId id="1155" r:id="rId12"/>
    <p:sldId id="955" r:id="rId13"/>
    <p:sldId id="1157" r:id="rId14"/>
    <p:sldId id="1084" r:id="rId15"/>
    <p:sldId id="1085" r:id="rId16"/>
    <p:sldId id="1087" r:id="rId17"/>
    <p:sldId id="1074" r:id="rId18"/>
    <p:sldId id="1168" r:id="rId19"/>
    <p:sldId id="1170" r:id="rId20"/>
    <p:sldId id="1173" r:id="rId21"/>
    <p:sldId id="1184" r:id="rId22"/>
    <p:sldId id="1185" r:id="rId23"/>
    <p:sldId id="1186" r:id="rId24"/>
    <p:sldId id="1188" r:id="rId25"/>
    <p:sldId id="1174" r:id="rId26"/>
    <p:sldId id="1187" r:id="rId27"/>
    <p:sldId id="1189" r:id="rId28"/>
    <p:sldId id="1176" r:id="rId29"/>
    <p:sldId id="1178" r:id="rId30"/>
    <p:sldId id="1177" r:id="rId31"/>
    <p:sldId id="1179" r:id="rId32"/>
    <p:sldId id="1124" r:id="rId33"/>
    <p:sldId id="1190" r:id="rId34"/>
    <p:sldId id="1072" r:id="rId35"/>
    <p:sldId id="1192" r:id="rId36"/>
    <p:sldId id="1158" r:id="rId37"/>
    <p:sldId id="1206" r:id="rId38"/>
    <p:sldId id="1205" r:id="rId39"/>
    <p:sldId id="1199" r:id="rId40"/>
    <p:sldId id="1197" r:id="rId41"/>
    <p:sldId id="1116" r:id="rId42"/>
    <p:sldId id="1117" r:id="rId43"/>
    <p:sldId id="1121" r:id="rId44"/>
    <p:sldId id="1194" r:id="rId45"/>
    <p:sldId id="1201" r:id="rId46"/>
    <p:sldId id="1195" r:id="rId47"/>
    <p:sldId id="1207" r:id="rId48"/>
    <p:sldId id="1217" r:id="rId49"/>
    <p:sldId id="1218" r:id="rId50"/>
    <p:sldId id="1219" r:id="rId51"/>
    <p:sldId id="1234" r:id="rId52"/>
    <p:sldId id="1235" r:id="rId53"/>
    <p:sldId id="1209" r:id="rId54"/>
    <p:sldId id="1211" r:id="rId55"/>
    <p:sldId id="1210" r:id="rId56"/>
    <p:sldId id="1223" r:id="rId57"/>
    <p:sldId id="1224" r:id="rId58"/>
    <p:sldId id="1236" r:id="rId59"/>
    <p:sldId id="1220" r:id="rId60"/>
    <p:sldId id="1221" r:id="rId61"/>
    <p:sldId id="1222" r:id="rId62"/>
    <p:sldId id="1216" r:id="rId63"/>
    <p:sldId id="1215" r:id="rId64"/>
    <p:sldId id="1228" r:id="rId65"/>
    <p:sldId id="1229" r:id="rId66"/>
    <p:sldId id="1225" r:id="rId67"/>
    <p:sldId id="1226" r:id="rId68"/>
    <p:sldId id="1230" r:id="rId69"/>
    <p:sldId id="1227" r:id="rId70"/>
    <p:sldId id="1231" r:id="rId71"/>
    <p:sldId id="1232" r:id="rId72"/>
    <p:sldId id="1233" r:id="rId73"/>
    <p:sldId id="991" r:id="rId74"/>
    <p:sldId id="1126" r:id="rId75"/>
    <p:sldId id="1166" r:id="rId76"/>
    <p:sldId id="1127" r:id="rId77"/>
    <p:sldId id="1128" r:id="rId78"/>
    <p:sldId id="1159" r:id="rId79"/>
    <p:sldId id="1130" r:id="rId80"/>
    <p:sldId id="1133" r:id="rId81"/>
    <p:sldId id="1138" r:id="rId82"/>
    <p:sldId id="1160" r:id="rId83"/>
    <p:sldId id="1161" r:id="rId84"/>
    <p:sldId id="1162" r:id="rId85"/>
    <p:sldId id="1164" r:id="rId86"/>
    <p:sldId id="1165" r:id="rId87"/>
    <p:sldId id="1163" r:id="rId88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EE25"/>
    <a:srgbClr val="FF6600"/>
    <a:srgbClr val="FFD666"/>
    <a:srgbClr val="CC9500"/>
    <a:srgbClr val="F0B81F"/>
    <a:srgbClr val="E5A800"/>
    <a:srgbClr val="FFCF4C"/>
    <a:srgbClr val="A03333"/>
    <a:srgbClr val="900000"/>
    <a:srgbClr val="CC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799" autoAdjust="0"/>
  </p:normalViewPr>
  <p:slideViewPr>
    <p:cSldViewPr snapToGrid="0">
      <p:cViewPr varScale="1">
        <p:scale>
          <a:sx n="119" d="100"/>
          <a:sy n="119" d="100"/>
        </p:scale>
        <p:origin x="2976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340" cy="349943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347" y="0"/>
            <a:ext cx="4023340" cy="349943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r">
              <a:defRPr sz="1200"/>
            </a:lvl1pPr>
          </a:lstStyle>
          <a:p>
            <a:fld id="{F42DCADA-6CB2-49A4-B6B5-E11C4E0EA625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60"/>
            <a:ext cx="4023340" cy="349942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347" y="6635060"/>
            <a:ext cx="4023340" cy="349942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r">
              <a:defRPr sz="1200"/>
            </a:lvl1pPr>
          </a:lstStyle>
          <a:p>
            <a:fld id="{1705DBDB-8179-453A-BB58-50FAA03E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5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50463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50463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300"/>
            </a:lvl1pPr>
          </a:lstStyle>
          <a:p>
            <a:fld id="{FC151BD9-A8D5-42FC-8C0B-5479A9C0A3DB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3125"/>
            <a:ext cx="314325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4" rIns="92948" bIns="46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2"/>
            <a:ext cx="7426960" cy="2750344"/>
          </a:xfrm>
          <a:prstGeom prst="rect">
            <a:avLst/>
          </a:prstGeom>
        </p:spPr>
        <p:txBody>
          <a:bodyPr vert="horz" lIns="92948" tIns="46474" rIns="92948" bIns="464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7" cy="350462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9"/>
            <a:ext cx="4022937" cy="350462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300"/>
            </a:lvl1pPr>
          </a:lstStyle>
          <a:p>
            <a:fld id="{E6517F1F-6505-40F0-B92A-0D136955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possible world is represented by a set of variables/values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6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possible world is represented by a set of variables/values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24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possible world is represented by a set of variables/values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69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98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8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20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Properties</a:t>
            </a:r>
          </a:p>
          <a:p>
            <a:pPr lvl="2"/>
            <a:r>
              <a:rPr lang="en-US" dirty="0"/>
              <a:t>Finite options (brute force when the problem scale is small)</a:t>
            </a:r>
          </a:p>
          <a:p>
            <a:pPr lvl="2"/>
            <a:r>
              <a:rPr lang="en-US" dirty="0"/>
              <a:t>(Often) NP-Complete</a:t>
            </a:r>
          </a:p>
          <a:p>
            <a:pPr lvl="1"/>
            <a:r>
              <a:rPr lang="en-US" dirty="0"/>
              <a:t>Solution approach</a:t>
            </a:r>
          </a:p>
          <a:p>
            <a:pPr lvl="2"/>
            <a:r>
              <a:rPr lang="en-US" dirty="0"/>
              <a:t>Brute force when the problem scale is small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9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ignorance, laziness, sensing limitations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5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ignorance, laziness, sensing limitations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ignorance, laziness, sensing limitations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2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ignorance, laziness, sensing limitations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1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0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8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∈{1..6}}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Event/proposition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Prior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Sample space: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{(𝑥_1,𝑥_2,𝑥_3,𝑥_4 ):𝑥_𝑖∈{1..6}}</a:t>
                </a:r>
                <a:endParaRPr lang="en-US" dirty="0" smtClean="0"/>
              </a:p>
              <a:p>
                <a:r>
                  <a:rPr lang="en-US" dirty="0" smtClean="0"/>
                  <a:t>Event/proposition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𝜙</a:t>
                </a:r>
                <a:r>
                  <a:rPr lang="en-US" dirty="0" smtClean="0"/>
                  <a:t>: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𝑥_1=1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∨𝑥_2=1∨𝑥_3=1∨𝑥_4=1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Prior probability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𝑃(𝜙)=∑_(𝜔:∃𝑖,𝑥_𝑖=1)▒1/6^4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5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8317" y="1216152"/>
            <a:ext cx="7585862" cy="990600"/>
          </a:xfrm>
        </p:spPr>
        <p:txBody>
          <a:bodyPr anchor="ctr" anchorCtr="0"/>
          <a:lstStyle>
            <a:lvl1pPr algn="ctr">
              <a:lnSpc>
                <a:spcPct val="15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59433" y="4176793"/>
            <a:ext cx="6806793" cy="15653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5" name="Shape 70"/>
          <p:cNvSpPr/>
          <p:nvPr userDrawn="1"/>
        </p:nvSpPr>
        <p:spPr>
          <a:xfrm>
            <a:off x="-9737" y="3309395"/>
            <a:ext cx="9154639" cy="5356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2646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3182111"/>
            <a:ext cx="9144903" cy="11733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392" tIns="45696" rIns="91392" bIns="45696" anchor="ctr"/>
          <a:lstStyle/>
          <a:p>
            <a:endParaRPr lang="en-US" sz="2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2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5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23A-7BEE-45D6-98E4-96615EA46E29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8"/>
          <p:cNvSpPr/>
          <p:nvPr userDrawn="1"/>
        </p:nvSpPr>
        <p:spPr>
          <a:xfrm>
            <a:off x="0" y="0"/>
            <a:ext cx="9144000" cy="10964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6953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43192" y="6356350"/>
            <a:ext cx="134665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60176F-149E-43B7-B695-28E73B44851A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27584" y="6356350"/>
            <a:ext cx="591256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81493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hape 70"/>
          <p:cNvSpPr/>
          <p:nvPr userDrawn="1"/>
        </p:nvSpPr>
        <p:spPr>
          <a:xfrm>
            <a:off x="0" y="1095009"/>
            <a:ext cx="9144000" cy="45719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27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accent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ifang@c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6.jpeg"/><Relationship Id="rId7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8.jpeg"/><Relationship Id="rId10" Type="http://schemas.openxmlformats.org/officeDocument/2006/relationships/image" Target="../media/image58.png"/><Relationship Id="rId4" Type="http://schemas.openxmlformats.org/officeDocument/2006/relationships/image" Target="../media/image17.jpeg"/><Relationship Id="rId9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4.png"/><Relationship Id="rId7" Type="http://schemas.openxmlformats.org/officeDocument/2006/relationships/image" Target="../media/image6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edddE6My-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1.png"/><Relationship Id="rId7" Type="http://schemas.openxmlformats.org/officeDocument/2006/relationships/image" Target="../media/image163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1.png"/><Relationship Id="rId7" Type="http://schemas.openxmlformats.org/officeDocument/2006/relationships/image" Target="../media/image16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19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0.png"/><Relationship Id="rId7" Type="http://schemas.openxmlformats.org/officeDocument/2006/relationships/image" Target="../media/image45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510.png"/><Relationship Id="rId4" Type="http://schemas.openxmlformats.org/officeDocument/2006/relationships/image" Target="../media/image420.png"/><Relationship Id="rId9" Type="http://schemas.openxmlformats.org/officeDocument/2006/relationships/image" Target="../media/image47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351.png"/><Relationship Id="rId7" Type="http://schemas.openxmlformats.org/officeDocument/2006/relationships/image" Target="../media/image391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5" Type="http://schemas.openxmlformats.org/officeDocument/2006/relationships/image" Target="../media/image371.png"/><Relationship Id="rId10" Type="http://schemas.openxmlformats.org/officeDocument/2006/relationships/image" Target="../media/image421.png"/><Relationship Id="rId4" Type="http://schemas.openxmlformats.org/officeDocument/2006/relationships/image" Target="../media/image361.png"/><Relationship Id="rId9" Type="http://schemas.openxmlformats.org/officeDocument/2006/relationships/image" Target="../media/image4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351.png"/><Relationship Id="rId7" Type="http://schemas.openxmlformats.org/officeDocument/2006/relationships/image" Target="../media/image391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5" Type="http://schemas.openxmlformats.org/officeDocument/2006/relationships/image" Target="../media/image371.png"/><Relationship Id="rId10" Type="http://schemas.openxmlformats.org/officeDocument/2006/relationships/image" Target="../media/image421.png"/><Relationship Id="rId4" Type="http://schemas.openxmlformats.org/officeDocument/2006/relationships/image" Target="../media/image361.png"/><Relationship Id="rId9" Type="http://schemas.openxmlformats.org/officeDocument/2006/relationships/image" Target="../media/image41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Artificial Intelligence: Representation and Problem Solving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Probabilistic Reasoning (1</a:t>
            </a:r>
            <a:r>
              <a:rPr lang="en-US" sz="2400"/>
              <a:t>): Probability Model</a:t>
            </a:r>
            <a:endParaRPr lang="en-US" sz="2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15-381 / 681</a:t>
            </a:r>
          </a:p>
          <a:p>
            <a:r>
              <a:rPr lang="en-US" dirty="0"/>
              <a:t>Instructors: Fei Fang (This Lecture) and Dave </a:t>
            </a:r>
            <a:r>
              <a:rPr lang="en-US" dirty="0" err="1"/>
              <a:t>Touretzky</a:t>
            </a:r>
            <a:endParaRPr lang="en-US" dirty="0"/>
          </a:p>
          <a:p>
            <a:r>
              <a:rPr lang="en-US" dirty="0">
                <a:hlinkClick r:id="rId3"/>
              </a:rPr>
              <a:t>feifang@cmu.edu</a:t>
            </a:r>
            <a:endParaRPr lang="en-US" dirty="0"/>
          </a:p>
          <a:p>
            <a:r>
              <a:rPr lang="en-US" dirty="0"/>
              <a:t>Wean Hall 4126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797800" y="6356350"/>
            <a:ext cx="1346200" cy="365125"/>
          </a:xfrm>
        </p:spPr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14388" cy="365125"/>
          </a:xfrm>
        </p:spPr>
        <p:txBody>
          <a:bodyPr/>
          <a:lstStyle/>
          <a:p>
            <a:fld id="{A3B20E47-2A4C-4221-B6B9-A2AC2F1C10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1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 about uncertainty</a:t>
            </a:r>
          </a:p>
          <a:p>
            <a:pPr lvl="1"/>
            <a:r>
              <a:rPr lang="en-US" dirty="0"/>
              <a:t>Signature of real-world scenarios</a:t>
            </a:r>
          </a:p>
          <a:p>
            <a:pPr lvl="1"/>
            <a:r>
              <a:rPr lang="en-US" dirty="0"/>
              <a:t>Partial observability</a:t>
            </a:r>
          </a:p>
          <a:p>
            <a:pPr lvl="1"/>
            <a:r>
              <a:rPr lang="en-US" dirty="0"/>
              <a:t>Sometimes, introduce uncertainty to the model to abstract how the world really works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Image result for atom big b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96" y="3495993"/>
            <a:ext cx="2347924" cy="23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20116" y="58205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https://pixabay.com/en/atom-science-research-physics-1013638/</a:t>
            </a:r>
          </a:p>
        </p:txBody>
      </p:sp>
      <p:pic>
        <p:nvPicPr>
          <p:cNvPr id="2052" name="Picture 4" descr="Image result for atom big b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94" y="3503402"/>
            <a:ext cx="2209373" cy="20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84516" y="5798218"/>
            <a:ext cx="21387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https://en.wikipedia.org/wiki/Universe</a:t>
            </a:r>
          </a:p>
        </p:txBody>
      </p:sp>
    </p:spTree>
    <p:extLst>
      <p:ext uri="{BB962C8B-B14F-4D97-AF65-F5344CB8AC3E}">
        <p14:creationId xmlns:p14="http://schemas.microsoft.com/office/powerpoint/2010/main" val="305273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 about uncertainty</a:t>
            </a:r>
          </a:p>
          <a:p>
            <a:pPr lvl="1"/>
            <a:r>
              <a:rPr lang="en-US" dirty="0"/>
              <a:t>Signature of real-world scenarios</a:t>
            </a:r>
          </a:p>
          <a:p>
            <a:pPr lvl="1"/>
            <a:r>
              <a:rPr lang="en-US" dirty="0"/>
              <a:t>Partial observability</a:t>
            </a:r>
          </a:p>
          <a:p>
            <a:pPr lvl="1"/>
            <a:r>
              <a:rPr lang="en-US" dirty="0"/>
              <a:t>Sometimes, introduce uncertainty to the model to abstract how the world really works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Need probabilistic models for knowledge representation &amp; reasoning </a:t>
            </a:r>
          </a:p>
          <a:p>
            <a:pPr lvl="2"/>
            <a:r>
              <a:rPr lang="en-US" dirty="0"/>
              <a:t>Provide a way of summarizing the uncertainty that comes from our laziness and ignorance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9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Probability Model and Probabilistic Inference</a:t>
            </a:r>
          </a:p>
          <a:p>
            <a:r>
              <a:rPr lang="en-US" dirty="0"/>
              <a:t>Chain Rule, Independence, Bayes’ Rule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Statement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probability that it is raining in DC right now given it is not raining in Pittsburgh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Actual situation is either raining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 or not raining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Probability statement are made w.r.t. knowledge state, not the real world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20749" y="2243070"/>
            <a:ext cx="5094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rgbClr val="0070C0"/>
                </a:solidFill>
              </a:rPr>
              <a:t>What is the knowledge state in this statement? </a:t>
            </a:r>
          </a:p>
        </p:txBody>
      </p:sp>
    </p:spTree>
    <p:extLst>
      <p:ext uri="{BB962C8B-B14F-4D97-AF65-F5344CB8AC3E}">
        <p14:creationId xmlns:p14="http://schemas.microsoft.com/office/powerpoint/2010/main" val="93483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Antoine </a:t>
                </a:r>
                <a:r>
                  <a:rPr lang="en-US" dirty="0" err="1"/>
                  <a:t>Gombaud</a:t>
                </a:r>
                <a:r>
                  <a:rPr lang="en-US" dirty="0"/>
                  <a:t> (1607-1684)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of winning?</a:t>
                </a:r>
              </a:p>
              <a:p>
                <a:pPr lvl="1"/>
                <a:r>
                  <a:rPr lang="en-US" dirty="0"/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2" descr="Antoine Gomba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3354" y="1227186"/>
            <a:ext cx="2267164" cy="208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 bwMode="auto">
          <a:xfrm>
            <a:off x="890562" y="1811558"/>
            <a:ext cx="4724400" cy="990600"/>
          </a:xfrm>
          <a:prstGeom prst="wedgeEllipseCallout">
            <a:avLst>
              <a:gd name="adj1" fmla="val 75754"/>
              <a:gd name="adj2" fmla="val -1006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a die four times; I win if I get a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5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Antoine </a:t>
                </a:r>
                <a:r>
                  <a:rPr lang="en-US" dirty="0" err="1"/>
                  <a:t>Gombaud</a:t>
                </a:r>
                <a:r>
                  <a:rPr lang="en-US" dirty="0"/>
                  <a:t> (1607-1684)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of winning?</a:t>
                </a:r>
              </a:p>
              <a:p>
                <a:pPr lvl="1"/>
                <a:r>
                  <a:rPr lang="en-US" dirty="0"/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2" descr="Antoine Gomba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3354" y="1227186"/>
            <a:ext cx="2267164" cy="208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 bwMode="auto">
          <a:xfrm>
            <a:off x="890562" y="1811558"/>
            <a:ext cx="4724400" cy="990600"/>
          </a:xfrm>
          <a:prstGeom prst="wedgeEllipseCallout">
            <a:avLst>
              <a:gd name="adj1" fmla="val 75754"/>
              <a:gd name="adj2" fmla="val -1006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a die four times; I win if I get a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34088" y="4512724"/>
                <a:ext cx="1047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=0.518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088" y="4512724"/>
                <a:ext cx="104708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5974915" y="4396636"/>
            <a:ext cx="400833" cy="153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74915" y="4834529"/>
            <a:ext cx="448896" cy="85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Gambling to Probability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There is no math for probability at the time, how did he find out?</a:t>
                </a:r>
              </a:p>
              <a:p>
                <a:endParaRPr lang="en-US" dirty="0"/>
              </a:p>
              <a:p>
                <a:r>
                  <a:rPr lang="en-US" dirty="0" err="1"/>
                  <a:t>Gombaud</a:t>
                </a:r>
                <a:r>
                  <a:rPr lang="en-US" dirty="0"/>
                  <a:t> invented a new scam: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However, he kept losing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endParaRPr lang="en-US" b="0" dirty="0"/>
              </a:p>
              <a:p>
                <a:r>
                  <a:rPr lang="en-US" dirty="0" err="1"/>
                  <a:t>Gombaud</a:t>
                </a:r>
                <a:r>
                  <a:rPr lang="en-US" dirty="0"/>
                  <a:t> wrote to Pascal and Fermat, who subsequently created probability theory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852" r="-741" b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2" descr="Antoine Gomba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3145" y="2194123"/>
            <a:ext cx="2267164" cy="208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 bwMode="auto">
          <a:xfrm>
            <a:off x="612648" y="3142551"/>
            <a:ext cx="4724400" cy="990600"/>
          </a:xfrm>
          <a:prstGeom prst="wedgeEllipseCallout">
            <a:avLst>
              <a:gd name="adj1" fmla="val 77757"/>
              <a:gd name="adj2" fmla="val 1937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two dice 24 times; I win if I get a double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81677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set of all possible worlds (exclusive and exhaustive)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probability model </a:t>
                </a:r>
                <a:r>
                  <a:rPr lang="en-US" dirty="0"/>
                  <a:t>associates a probability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each possible world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Event or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: a set of possible worlds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Unconditional / prior probabilities: Degree of belief in the proposition in the absence of any other information</a:t>
                </a:r>
              </a:p>
              <a:p>
                <a:r>
                  <a:rPr lang="en-US" dirty="0"/>
                  <a:t>Exercise: describe Quiz 1 using these terms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816776"/>
              </a:xfrm>
              <a:blipFill rotWithShape="0">
                <a:blip r:embed="rId3"/>
                <a:stretch>
                  <a:fillRect l="-370" t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2" descr="Antoine Gomba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1460" y="4035976"/>
            <a:ext cx="2267164" cy="208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 bwMode="auto">
          <a:xfrm>
            <a:off x="1268668" y="4620348"/>
            <a:ext cx="4724400" cy="990600"/>
          </a:xfrm>
          <a:prstGeom prst="wedgeEllipseCallout">
            <a:avLst>
              <a:gd name="adj1" fmla="val 75754"/>
              <a:gd name="adj2" fmla="val -1006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a die four times; I win if I get a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0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99873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Evidence: information that has been revealed</a:t>
                </a:r>
              </a:p>
              <a:p>
                <a:r>
                  <a:rPr lang="en-US" dirty="0"/>
                  <a:t>Conditional / posterior probabilities: Degree of belief in the proposition given some evidence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: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given evidence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Exercise: describe the following problem using these terms</a:t>
                </a:r>
              </a:p>
              <a:p>
                <a:pPr lvl="1"/>
                <a:r>
                  <a:rPr lang="en-US" dirty="0"/>
                  <a:t>Is the statement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𝑑𝑜𝑢𝑏𝑙𝑒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/>
                  <a:t> still valid after observing first dice shows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998732"/>
              </a:xfrm>
              <a:blipFill rotWithShape="0">
                <a:blip r:embed="rId2"/>
                <a:stretch>
                  <a:fillRect l="-667" t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Oval Callout 8"/>
          <p:cNvSpPr/>
          <p:nvPr/>
        </p:nvSpPr>
        <p:spPr bwMode="auto">
          <a:xfrm>
            <a:off x="697529" y="4687747"/>
            <a:ext cx="4724400" cy="1469213"/>
          </a:xfrm>
          <a:prstGeom prst="wedgeEllipseCallout">
            <a:avLst>
              <a:gd name="adj1" fmla="val 77757"/>
              <a:gd name="adj2" fmla="val 1937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roll two </a:t>
            </a:r>
            <a:r>
              <a:rPr lang="en-US" sz="2000" dirty="0" smtClean="0">
                <a:latin typeface="CMU Serif" pitchFamily="50" charset="0"/>
                <a:ea typeface="CMU Serif" pitchFamily="50" charset="0"/>
                <a:cs typeface="CMU Serif" pitchFamily="50" charset="0"/>
              </a:rPr>
              <a:t>dice one </a:t>
            </a: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by one, the first die shows 1. What is the probability that I get a double 1?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19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99873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Evidence: information that has been revealed</a:t>
                </a:r>
              </a:p>
              <a:p>
                <a:r>
                  <a:rPr lang="en-US" dirty="0"/>
                  <a:t>Conditional / posterior probabilities: Degree of belief in the proposition given some evidence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: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given evidence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Exercise: describe the following problem using these terms</a:t>
                </a:r>
              </a:p>
              <a:p>
                <a:pPr lvl="1"/>
                <a:r>
                  <a:rPr lang="en-US" dirty="0"/>
                  <a:t>Is the statement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𝑑𝑜𝑢𝑏𝑙𝑒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/>
                  <a:t> still valid after observing first dice shows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998732"/>
              </a:xfrm>
              <a:blipFill rotWithShape="0">
                <a:blip r:embed="rId2"/>
                <a:stretch>
                  <a:fillRect l="-667" t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00222" y="4041416"/>
            <a:ext cx="4965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Yes! Probability statement are made w.r.t. knowledge state, not the real world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697529" y="4687747"/>
            <a:ext cx="4724400" cy="1469213"/>
          </a:xfrm>
          <a:prstGeom prst="wedgeEllipseCallout">
            <a:avLst>
              <a:gd name="adj1" fmla="val 77757"/>
              <a:gd name="adj2" fmla="val 1937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roll two </a:t>
            </a:r>
            <a:r>
              <a:rPr lang="en-US" sz="2000" dirty="0" smtClean="0">
                <a:latin typeface="CMU Serif" pitchFamily="50" charset="0"/>
                <a:ea typeface="CMU Serif" pitchFamily="50" charset="0"/>
                <a:cs typeface="CMU Serif" pitchFamily="50" charset="0"/>
              </a:rPr>
              <a:t>dice one </a:t>
            </a: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by one, the first die shows 1. What is the probability that I get a double 1?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Wide application of optimization techniques</a:t>
            </a:r>
          </a:p>
          <a:p>
            <a:pPr lvl="1"/>
            <a:r>
              <a:rPr lang="en-US" dirty="0"/>
              <a:t>Societal challenges</a:t>
            </a:r>
          </a:p>
          <a:p>
            <a:pPr lvl="2"/>
            <a:r>
              <a:rPr lang="en-US" dirty="0"/>
              <a:t>(in class) Kidney exchange</a:t>
            </a:r>
          </a:p>
          <a:p>
            <a:pPr lvl="2"/>
            <a:r>
              <a:rPr lang="en-US" dirty="0"/>
              <a:t>(in homework) Food rescue</a:t>
            </a:r>
          </a:p>
          <a:p>
            <a:pPr lvl="2"/>
            <a:r>
              <a:rPr lang="en-US" dirty="0"/>
              <a:t>(in midterm) Suicide prevention</a:t>
            </a:r>
          </a:p>
          <a:p>
            <a:pPr lvl="1"/>
            <a:r>
              <a:rPr lang="en-US" dirty="0"/>
              <a:t>Commercial applications</a:t>
            </a:r>
          </a:p>
          <a:p>
            <a:pPr lvl="2"/>
            <a:r>
              <a:rPr lang="en-US" dirty="0"/>
              <a:t>Electricity market: optimize the use of generators for maximal revenue, system-level optimization for maximal efficiency</a:t>
            </a:r>
          </a:p>
          <a:p>
            <a:pPr lvl="2"/>
            <a:r>
              <a:rPr lang="en-US" dirty="0"/>
              <a:t>Investment: optimize portfolio for maximal return</a:t>
            </a:r>
          </a:p>
          <a:p>
            <a:pPr lvl="1"/>
            <a:r>
              <a:rPr lang="en-US" dirty="0"/>
              <a:t>Later in this class</a:t>
            </a:r>
          </a:p>
          <a:p>
            <a:pPr lvl="2"/>
            <a:r>
              <a:rPr lang="en-US" dirty="0"/>
              <a:t>Determine price in a market with buyers and sellers</a:t>
            </a:r>
          </a:p>
          <a:p>
            <a:pPr lvl="2"/>
            <a:r>
              <a:rPr lang="en-US" dirty="0"/>
              <a:t>Compute equilibrium in games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4229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Evidence: information that has been revealed</a:t>
                </a:r>
              </a:p>
              <a:p>
                <a:r>
                  <a:rPr lang="en-US" dirty="0"/>
                  <a:t>Conditional / posterior probabilities: Degree of belief in the proposition given some evidence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: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given evidence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 Rule out worlds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not true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422967"/>
              </a:xfrm>
              <a:blipFill rotWithShape="0">
                <a:blip r:embed="rId2"/>
                <a:stretch>
                  <a:fillRect l="-667" t="-5542" b="-3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697529" y="4687747"/>
            <a:ext cx="4724400" cy="1469213"/>
          </a:xfrm>
          <a:prstGeom prst="wedgeEllipseCallout">
            <a:avLst>
              <a:gd name="adj1" fmla="val 77757"/>
              <a:gd name="adj2" fmla="val 1937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roll two </a:t>
            </a:r>
            <a:r>
              <a:rPr lang="en-US" sz="2000" dirty="0" smtClean="0">
                <a:latin typeface="CMU Serif" pitchFamily="50" charset="0"/>
                <a:ea typeface="CMU Serif" pitchFamily="50" charset="0"/>
                <a:cs typeface="CMU Serif" pitchFamily="50" charset="0"/>
              </a:rPr>
              <a:t>dice one </a:t>
            </a: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by one, the first die shows 1. What is the probability that I get a double 1?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47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264458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Bag 1: two gold coins. Bag 2: two pennies. Bag 3: one of each.</a:t>
            </a:r>
          </a:p>
          <a:p>
            <a:endParaRPr lang="en-US" dirty="0"/>
          </a:p>
          <a:p>
            <a:r>
              <a:rPr lang="en-US" dirty="0"/>
              <a:t>Bag is chosen at random, and one coin from it is selected at random; the coin is gold</a:t>
            </a:r>
          </a:p>
          <a:p>
            <a:endParaRPr lang="en-US" dirty="0"/>
          </a:p>
          <a:p>
            <a:r>
              <a:rPr lang="en-US" dirty="0"/>
              <a:t>What is the probability that the other coin is gold given the observation?</a:t>
            </a:r>
          </a:p>
          <a:p>
            <a:pPr lvl="1"/>
            <a:r>
              <a:rPr lang="en-US" dirty="0"/>
              <a:t>A: 1/6</a:t>
            </a:r>
          </a:p>
          <a:p>
            <a:pPr lvl="1"/>
            <a:r>
              <a:rPr lang="en-US" dirty="0"/>
              <a:t>B: 1/3</a:t>
            </a:r>
          </a:p>
          <a:p>
            <a:pPr lvl="1"/>
            <a:r>
              <a:rPr lang="en-US" dirty="0"/>
              <a:t>C: 2/3</a:t>
            </a:r>
          </a:p>
          <a:p>
            <a:pPr lvl="1"/>
            <a:r>
              <a:rPr lang="en-US" dirty="0"/>
              <a:t>D: 1/2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05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05" y="445458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39" y="441963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34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34" y="445458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34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68" y="441963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7028865" y="2659196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15" name="Straight Arrow Connector 14"/>
          <p:cNvCxnSpPr>
            <a:stCxn id="14" idx="4"/>
            <a:endCxn id="10" idx="0"/>
          </p:cNvCxnSpPr>
          <p:nvPr/>
        </p:nvCxnSpPr>
        <p:spPr bwMode="auto">
          <a:xfrm flipH="1">
            <a:off x="6053331" y="2887796"/>
            <a:ext cx="1089834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4" idx="4"/>
            <a:endCxn id="7" idx="0"/>
          </p:cNvCxnSpPr>
          <p:nvPr/>
        </p:nvCxnSpPr>
        <p:spPr bwMode="auto">
          <a:xfrm>
            <a:off x="7143165" y="2887796"/>
            <a:ext cx="1151637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>
            <a:stCxn id="14" idx="4"/>
            <a:endCxn id="12" idx="0"/>
          </p:cNvCxnSpPr>
          <p:nvPr/>
        </p:nvCxnSpPr>
        <p:spPr bwMode="auto">
          <a:xfrm>
            <a:off x="7143165" y="2887796"/>
            <a:ext cx="53166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82" y="5403934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16" y="5368982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10" y="5403934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46" y="5368982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>
            <a:off x="7204169" y="4944333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7071003" y="4962089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069307" y="4945812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936141" y="4963568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8308558" y="4936935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8175392" y="4954691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98" y="445606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53" y="540597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41" y="4412231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96" y="5362144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66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264458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Bag 1: two gold coins. Bag 2: two pennies. Bag 3: one of each.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Bag is chosen at random, and one coin from it is selected at random</a:t>
            </a:r>
            <a:r>
              <a:rPr lang="en-US" dirty="0"/>
              <a:t>; </a:t>
            </a:r>
            <a:r>
              <a:rPr lang="en-US" dirty="0">
                <a:solidFill>
                  <a:srgbClr val="00B050"/>
                </a:solidFill>
              </a:rPr>
              <a:t>the coin is gold</a:t>
            </a:r>
          </a:p>
          <a:p>
            <a:endParaRPr lang="en-US" dirty="0"/>
          </a:p>
          <a:p>
            <a:r>
              <a:rPr lang="en-US" dirty="0"/>
              <a:t>What is the probability that the other coin is gold given the observation?</a:t>
            </a:r>
          </a:p>
          <a:p>
            <a:pPr lvl="1"/>
            <a:r>
              <a:rPr lang="en-US" dirty="0"/>
              <a:t>A: 1/6</a:t>
            </a:r>
          </a:p>
          <a:p>
            <a:pPr lvl="1"/>
            <a:r>
              <a:rPr lang="en-US" dirty="0"/>
              <a:t>B: 1/3</a:t>
            </a:r>
          </a:p>
          <a:p>
            <a:pPr lvl="1"/>
            <a:r>
              <a:rPr lang="en-US" dirty="0"/>
              <a:t>C: 2/3</a:t>
            </a:r>
          </a:p>
          <a:p>
            <a:pPr lvl="1"/>
            <a:r>
              <a:rPr lang="en-US" dirty="0"/>
              <a:t>D: 1/2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05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05" y="445458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39" y="441963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34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34" y="445458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34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68" y="441963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7028865" y="2659196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15" name="Straight Arrow Connector 14"/>
          <p:cNvCxnSpPr>
            <a:stCxn id="14" idx="4"/>
            <a:endCxn id="10" idx="0"/>
          </p:cNvCxnSpPr>
          <p:nvPr/>
        </p:nvCxnSpPr>
        <p:spPr bwMode="auto">
          <a:xfrm flipH="1">
            <a:off x="6053331" y="2887796"/>
            <a:ext cx="1089834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4" idx="4"/>
            <a:endCxn id="7" idx="0"/>
          </p:cNvCxnSpPr>
          <p:nvPr/>
        </p:nvCxnSpPr>
        <p:spPr bwMode="auto">
          <a:xfrm>
            <a:off x="7143165" y="2887796"/>
            <a:ext cx="1151637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>
            <a:stCxn id="14" idx="4"/>
            <a:endCxn id="12" idx="0"/>
          </p:cNvCxnSpPr>
          <p:nvPr/>
        </p:nvCxnSpPr>
        <p:spPr bwMode="auto">
          <a:xfrm>
            <a:off x="7143165" y="2887796"/>
            <a:ext cx="53166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82" y="5403934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16" y="5368982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10" y="5403934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46" y="5368982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>
            <a:off x="7204169" y="4944333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7071003" y="4962089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069307" y="4945812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936141" y="4963568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8308558" y="4936935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8175392" y="4954691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98" y="445606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53" y="540597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41" y="4412231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96" y="5362144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777271" y="1146967"/>
            <a:ext cx="3023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Let’s name the coins and try 3000 times. We can expect that each bag is chosen about 1000 times and each coin is chosen about 500 times.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40394" y="58300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7684" y="583007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2738" y="583051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40028" y="583051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2660" y="58488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59950" y="58488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61764" y="2012835"/>
            <a:ext cx="295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Defines the probability model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8540" y="3246055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This is the evidence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08524" y="4651150"/>
                <a:ext cx="399911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 evidence says the coin selected is A, B or E, which happens about 1500 times.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When A,B are selected (about 500 times each), the other coin in the bag is also gold. When E is selected (about 500 times), the other coin is penny. So 500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2/1500=2/3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524" y="4651150"/>
                <a:ext cx="3999112" cy="2031325"/>
              </a:xfrm>
              <a:prstGeom prst="rect">
                <a:avLst/>
              </a:prstGeom>
              <a:blipFill rotWithShape="0">
                <a:blip r:embed="rId7"/>
                <a:stretch>
                  <a:fillRect l="-1372" t="-1802" r="-1524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7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264458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Bag 1: two gold coins. Bag 2: two pennies. Bag 3: one of each.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Bag is chosen at random, and one coin from it is selected at random</a:t>
            </a:r>
            <a:r>
              <a:rPr lang="en-US" dirty="0"/>
              <a:t>; </a:t>
            </a:r>
            <a:r>
              <a:rPr lang="en-US" dirty="0">
                <a:solidFill>
                  <a:srgbClr val="00B050"/>
                </a:solidFill>
              </a:rPr>
              <a:t>the coin is gold</a:t>
            </a:r>
          </a:p>
          <a:p>
            <a:endParaRPr lang="en-US" dirty="0"/>
          </a:p>
          <a:p>
            <a:r>
              <a:rPr lang="en-US" dirty="0"/>
              <a:t>What is the probability that the other coin is gold?</a:t>
            </a:r>
          </a:p>
          <a:p>
            <a:pPr lvl="1"/>
            <a:r>
              <a:rPr lang="en-US" dirty="0"/>
              <a:t>A: 1/6</a:t>
            </a:r>
          </a:p>
          <a:p>
            <a:pPr lvl="1"/>
            <a:r>
              <a:rPr lang="en-US" dirty="0"/>
              <a:t>B: 1/3</a:t>
            </a:r>
          </a:p>
          <a:p>
            <a:pPr lvl="1"/>
            <a:r>
              <a:rPr lang="en-US" dirty="0"/>
              <a:t>C: 2/3</a:t>
            </a:r>
          </a:p>
          <a:p>
            <a:pPr lvl="1"/>
            <a:r>
              <a:rPr lang="en-US" dirty="0"/>
              <a:t>D: 1/2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05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05" y="445458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39" y="441963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34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34" y="445458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34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68" y="441963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7028865" y="2659196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15" name="Straight Arrow Connector 14"/>
          <p:cNvCxnSpPr>
            <a:stCxn id="14" idx="4"/>
            <a:endCxn id="10" idx="0"/>
          </p:cNvCxnSpPr>
          <p:nvPr/>
        </p:nvCxnSpPr>
        <p:spPr bwMode="auto">
          <a:xfrm flipH="1">
            <a:off x="6053331" y="2887796"/>
            <a:ext cx="1089834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4" idx="4"/>
            <a:endCxn id="7" idx="0"/>
          </p:cNvCxnSpPr>
          <p:nvPr/>
        </p:nvCxnSpPr>
        <p:spPr bwMode="auto">
          <a:xfrm>
            <a:off x="7143165" y="2887796"/>
            <a:ext cx="1151637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>
            <a:stCxn id="14" idx="4"/>
            <a:endCxn id="12" idx="0"/>
          </p:cNvCxnSpPr>
          <p:nvPr/>
        </p:nvCxnSpPr>
        <p:spPr bwMode="auto">
          <a:xfrm>
            <a:off x="7143165" y="2887796"/>
            <a:ext cx="53166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82" y="5403934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16" y="5368982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10" y="5403934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46" y="5368982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>
            <a:off x="7204169" y="4944333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7071003" y="4962089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069307" y="4945812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936141" y="4963568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8308558" y="4936935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8175392" y="4954691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98" y="445606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53" y="540597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41" y="4412231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96" y="5362144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740394" y="58300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7684" y="583007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2738" y="583051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40028" y="583051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2660" y="58488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59950" y="58488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61764" y="2012835"/>
            <a:ext cx="295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Defines the probability model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8540" y="3246055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This is the evidence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17911" y="4316867"/>
                <a:ext cx="3999112" cy="2056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=2/3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11" y="4316867"/>
                <a:ext cx="3999112" cy="20563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75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219200"/>
                <a:ext cx="4860069" cy="4937760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dirty="0"/>
                  <a:t>Negation relationship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Inclusion-exclusion principle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219200"/>
                <a:ext cx="4860069" cy="4937760"/>
              </a:xfrm>
              <a:blipFill rotWithShape="0">
                <a:blip r:embed="rId2"/>
                <a:stretch>
                  <a:fillRect l="-878" t="-988" r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248697" y="1626471"/>
            <a:ext cx="3581400" cy="441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8" name="Oval 12"/>
          <p:cNvSpPr/>
          <p:nvPr/>
        </p:nvSpPr>
        <p:spPr bwMode="auto">
          <a:xfrm>
            <a:off x="5563562" y="3074271"/>
            <a:ext cx="2344507" cy="1219200"/>
          </a:xfrm>
          <a:custGeom>
            <a:avLst/>
            <a:gdLst/>
            <a:ahLst/>
            <a:cxnLst/>
            <a:rect l="l" t="t" r="r" b="b"/>
            <a:pathLst>
              <a:path w="2344507" h="1219200">
                <a:moveTo>
                  <a:pt x="1056736" y="0"/>
                </a:moveTo>
                <a:cubicBezTo>
                  <a:pt x="1725327" y="0"/>
                  <a:pt x="2275614" y="446925"/>
                  <a:pt x="2344507" y="1020696"/>
                </a:cubicBezTo>
                <a:cubicBezTo>
                  <a:pt x="2093201" y="1146951"/>
                  <a:pt x="1795189" y="1219200"/>
                  <a:pt x="1475836" y="1219200"/>
                </a:cubicBezTo>
                <a:cubicBezTo>
                  <a:pt x="824965" y="1219200"/>
                  <a:pt x="262742" y="919088"/>
                  <a:pt x="0" y="483372"/>
                </a:cubicBezTo>
                <a:cubicBezTo>
                  <a:pt x="233872" y="190637"/>
                  <a:pt x="620073" y="0"/>
                  <a:pt x="105673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5858297" y="2236071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8297" y="2236071"/>
                <a:ext cx="838200" cy="838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5934497" y="4369671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4497" y="4369671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7153697" y="1855071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0.5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3697" y="1855071"/>
                <a:ext cx="838200" cy="838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7915697" y="4445871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15697" y="4445871"/>
                <a:ext cx="838200" cy="838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 bwMode="auto">
              <a:xfrm>
                <a:off x="6696497" y="3302871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6497" y="3302871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10697" y="558887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Sample space</a:t>
            </a:r>
            <a:r>
              <a:rPr lang="en-US" dirty="0"/>
              <a:t> 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5401097" y="1702671"/>
            <a:ext cx="3276600" cy="2590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24897" y="3074271"/>
            <a:ext cx="2590800" cy="2286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10897" y="2998071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897" y="2998071"/>
                <a:ext cx="11430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96497" y="4522071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497" y="4522071"/>
                <a:ext cx="1143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29697" y="3379071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697" y="3379071"/>
                <a:ext cx="1143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054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219200"/>
                <a:ext cx="4860069" cy="4937760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dirty="0"/>
                  <a:t>Negation relationship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Inclusion-exclusion principle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219200"/>
                <a:ext cx="4860069" cy="4937760"/>
              </a:xfrm>
              <a:blipFill rotWithShape="0">
                <a:blip r:embed="rId2"/>
                <a:stretch>
                  <a:fillRect l="-878" t="-988" r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248697" y="1626471"/>
            <a:ext cx="3581400" cy="441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8" name="Oval 12"/>
          <p:cNvSpPr/>
          <p:nvPr/>
        </p:nvSpPr>
        <p:spPr bwMode="auto">
          <a:xfrm>
            <a:off x="5563562" y="3074271"/>
            <a:ext cx="2344507" cy="1219200"/>
          </a:xfrm>
          <a:custGeom>
            <a:avLst/>
            <a:gdLst/>
            <a:ahLst/>
            <a:cxnLst/>
            <a:rect l="l" t="t" r="r" b="b"/>
            <a:pathLst>
              <a:path w="2344507" h="1219200">
                <a:moveTo>
                  <a:pt x="1056736" y="0"/>
                </a:moveTo>
                <a:cubicBezTo>
                  <a:pt x="1725327" y="0"/>
                  <a:pt x="2275614" y="446925"/>
                  <a:pt x="2344507" y="1020696"/>
                </a:cubicBezTo>
                <a:cubicBezTo>
                  <a:pt x="2093201" y="1146951"/>
                  <a:pt x="1795189" y="1219200"/>
                  <a:pt x="1475836" y="1219200"/>
                </a:cubicBezTo>
                <a:cubicBezTo>
                  <a:pt x="824965" y="1219200"/>
                  <a:pt x="262742" y="919088"/>
                  <a:pt x="0" y="483372"/>
                </a:cubicBezTo>
                <a:cubicBezTo>
                  <a:pt x="233872" y="190637"/>
                  <a:pt x="620073" y="0"/>
                  <a:pt x="105673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5858297" y="2236071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8297" y="2236071"/>
                <a:ext cx="838200" cy="838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5934497" y="4369671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4497" y="4369671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7153697" y="1855071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0.5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3697" y="1855071"/>
                <a:ext cx="838200" cy="838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7915697" y="4445871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15697" y="4445871"/>
                <a:ext cx="838200" cy="838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 bwMode="auto">
              <a:xfrm>
                <a:off x="6696497" y="3302871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6497" y="3302871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10697" y="558887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Sample space</a:t>
            </a:r>
            <a:r>
              <a:rPr lang="en-US" dirty="0"/>
              <a:t> 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5401097" y="1702671"/>
            <a:ext cx="3276600" cy="2590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24897" y="3074271"/>
            <a:ext cx="2590800" cy="2286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10897" y="2998071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897" y="2998071"/>
                <a:ext cx="11430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96497" y="4522071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497" y="4522071"/>
                <a:ext cx="1143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29697" y="3379071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697" y="3379071"/>
                <a:ext cx="11430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74342" y="2274171"/>
                <a:ext cx="29702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Clearly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42" y="2274171"/>
                <a:ext cx="297023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84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0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219200"/>
                <a:ext cx="8344569" cy="493776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Product rule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Sum rule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’s are mutually exclusive and exhaustive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219200"/>
                <a:ext cx="8344569" cy="4937760"/>
              </a:xfrm>
              <a:blipFill rotWithShape="0">
                <a:blip r:embed="rId2"/>
                <a:stretch>
                  <a:fillRect l="-511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62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219200"/>
                <a:ext cx="8344569" cy="493776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Product rule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Sum rule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’s are mutually exclusive and exhaustive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219200"/>
                <a:ext cx="8344569" cy="4937760"/>
              </a:xfrm>
              <a:blipFill rotWithShape="0">
                <a:blip r:embed="rId2"/>
                <a:stretch>
                  <a:fillRect l="-511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40808" y="2129812"/>
                <a:ext cx="4572000" cy="10875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Derived directly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Similarly,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808" y="2129812"/>
                <a:ext cx="4572000" cy="1087542"/>
              </a:xfrm>
              <a:prstGeom prst="rect">
                <a:avLst/>
              </a:prstGeom>
              <a:blipFill rotWithShape="0">
                <a:blip r:embed="rId3"/>
                <a:stretch>
                  <a:fillRect l="-1200" b="-7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7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Model with Factored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9196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Domain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can take</a:t>
                </a:r>
              </a:p>
              <a:p>
                <a:pPr lvl="1"/>
                <a:r>
                  <a:rPr lang="en-US" dirty="0"/>
                  <a:t>Finite or infinite; Discrete or continuous</a:t>
                </a:r>
              </a:p>
              <a:p>
                <a:r>
                  <a:rPr lang="en-US" dirty="0"/>
                  <a:t>Probability distribution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Assign probability for each value if discrete domain</a:t>
                </a:r>
              </a:p>
              <a:p>
                <a:pPr lvl="1"/>
                <a:r>
                  <a:rPr lang="en-US" dirty="0"/>
                  <a:t>Probability density function (pdf) if continuous domain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919663"/>
              </a:xfrm>
              <a:blipFill rotWithShape="0">
                <a:blip r:embed="rId3"/>
                <a:stretch>
                  <a:fillRect l="-741" t="-2088" b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1268668" y="4620348"/>
            <a:ext cx="4724400" cy="990600"/>
          </a:xfrm>
          <a:prstGeom prst="wedgeEllipseCallout">
            <a:avLst>
              <a:gd name="adj1" fmla="val 75754"/>
              <a:gd name="adj2" fmla="val -1006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a die; I win if I get a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60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Model with Factored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9196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Domain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can take</a:t>
                </a:r>
              </a:p>
              <a:p>
                <a:pPr lvl="1"/>
                <a:r>
                  <a:rPr lang="en-US" dirty="0"/>
                  <a:t>Finite or infinite; Discrete or continuous</a:t>
                </a:r>
              </a:p>
              <a:p>
                <a:r>
                  <a:rPr lang="en-US" dirty="0"/>
                  <a:t>Probability distribution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Assign probability for each value if discrete domain</a:t>
                </a:r>
              </a:p>
              <a:p>
                <a:pPr lvl="1"/>
                <a:r>
                  <a:rPr lang="en-US" dirty="0"/>
                  <a:t>Probability density function (pdf) if continuous domain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919663"/>
              </a:xfrm>
              <a:blipFill rotWithShape="0">
                <a:blip r:embed="rId3"/>
                <a:stretch>
                  <a:fillRect l="-741" t="-2088" b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1268668" y="4620348"/>
            <a:ext cx="4724400" cy="990600"/>
          </a:xfrm>
          <a:prstGeom prst="wedgeEllipseCallout">
            <a:avLst>
              <a:gd name="adj1" fmla="val 75754"/>
              <a:gd name="adj2" fmla="val -1006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a die; I win if I get a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69979" y="3930316"/>
                <a:ext cx="268830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979" y="3930316"/>
                <a:ext cx="2688300" cy="612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23533" y="1780674"/>
                <a:ext cx="85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{1..6}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533" y="1780674"/>
                <a:ext cx="85792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376077" y="1299189"/>
            <a:ext cx="370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Number facing up after rolling the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69979" y="5610948"/>
                <a:ext cx="3112134" cy="5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pdf: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979" y="5610948"/>
                <a:ext cx="3112134" cy="528863"/>
              </a:xfrm>
              <a:prstGeom prst="rect">
                <a:avLst/>
              </a:prstGeom>
              <a:blipFill rotWithShape="0">
                <a:blip r:embed="rId7"/>
                <a:stretch>
                  <a:fillRect l="-1566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06438" y="2667582"/>
                <a:ext cx="38536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can be represented as  a vector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438" y="2667582"/>
                <a:ext cx="3853619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6229629" y="2978484"/>
            <a:ext cx="352982" cy="27271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58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Why taking AI course when so many easy-to-use tools / tutorials are available?</a:t>
            </a:r>
          </a:p>
          <a:p>
            <a:pPr lvl="1"/>
            <a:r>
              <a:rPr lang="en-US" dirty="0"/>
              <a:t>Avoid knowing how but not knowing why</a:t>
            </a:r>
          </a:p>
          <a:p>
            <a:pPr lvl="2"/>
            <a:r>
              <a:rPr lang="en-US" dirty="0"/>
              <a:t>Horrible stories about future of AI? Misunderstanding + misuse</a:t>
            </a:r>
          </a:p>
          <a:p>
            <a:pPr lvl="1"/>
            <a:r>
              <a:rPr lang="en-US" dirty="0"/>
              <a:t>AI is not just about taking the tools developed by others and tuning parameters</a:t>
            </a:r>
          </a:p>
          <a:p>
            <a:pPr lvl="2"/>
            <a:r>
              <a:rPr lang="en-US" dirty="0"/>
              <a:t>You are brilliant CMU CS/AI major undergrads/grads! The future is in your hands!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0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Model with Factored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9196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Random variables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each has a domain</a:t>
                </a:r>
              </a:p>
              <a:p>
                <a:r>
                  <a:rPr lang="en-US" dirty="0"/>
                  <a:t>Joint probability distribution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Assign a probability for each value tuple if discrete domain</a:t>
                </a:r>
              </a:p>
              <a:p>
                <a:pPr lvl="1"/>
                <a:r>
                  <a:rPr lang="en-US" dirty="0"/>
                  <a:t>Probability density function (pdf) if continuous domain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919663"/>
              </a:xfrm>
              <a:blipFill rotWithShape="0">
                <a:blip r:embed="rId3"/>
                <a:stretch>
                  <a:fillRect l="-741" t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1268668" y="4620348"/>
            <a:ext cx="4724400" cy="990600"/>
          </a:xfrm>
          <a:prstGeom prst="wedgeEllipseCallout">
            <a:avLst>
              <a:gd name="adj1" fmla="val 75754"/>
              <a:gd name="adj2" fmla="val -1006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a die four times; I win if I get a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27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Model with Factored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possible world</a:t>
            </a:r>
            <a:r>
              <a:rPr lang="en-US" dirty="0"/>
              <a:t> is defined to be an assignment of values to all the random variables under consideration</a:t>
            </a:r>
          </a:p>
          <a:p>
            <a:r>
              <a:rPr lang="en-US" dirty="0"/>
              <a:t>A </a:t>
            </a:r>
            <a:r>
              <a:rPr lang="en-US" b="1" dirty="0"/>
              <a:t>probability model</a:t>
            </a:r>
            <a:r>
              <a:rPr lang="en-US" dirty="0"/>
              <a:t> is completely determined by the </a:t>
            </a:r>
            <a:r>
              <a:rPr lang="en-US" b="1" dirty="0"/>
              <a:t>full joint probability distribution </a:t>
            </a:r>
            <a:r>
              <a:rPr lang="en-US" dirty="0"/>
              <a:t>– the joint distribution of all the random variables under consideration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43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Distribution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90497" y="20798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pic>
        <p:nvPicPr>
          <p:cNvPr id="8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1804898" y="1538239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856151" y="1733832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890497" y="29942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90497" y="39086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94269" y="48230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808669" y="20798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808669" y="29942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808669" y="39086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804897" y="48230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719297" y="20798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19297" y="29942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719297" y="39086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723069" y="48230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637469" y="20798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637469" y="29942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637469" y="39086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633697" y="48230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pic>
        <p:nvPicPr>
          <p:cNvPr id="25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3557575" y="1550308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23069" y="1733832"/>
            <a:ext cx="918171" cy="306057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 bwMode="auto">
          <a:xfrm>
            <a:off x="394835" y="2371460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91876" y="3285860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91876" y="4200260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91876" y="5114660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650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Distribution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90497" y="20798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pic>
        <p:nvPicPr>
          <p:cNvPr id="8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1804898" y="1538239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856151" y="1733832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890497" y="29942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90497" y="39086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94269" y="48230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808669" y="20798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808669" y="29942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808669" y="39086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804897" y="48230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719297" y="20798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19297" y="29942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719297" y="39086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723069" y="48230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637469" y="20798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637469" y="29942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637469" y="39086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633697" y="4823064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pic>
        <p:nvPicPr>
          <p:cNvPr id="25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3557575" y="1550308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23069" y="1733832"/>
            <a:ext cx="918171" cy="306057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 bwMode="auto">
          <a:xfrm>
            <a:off x="394835" y="2371460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91876" y="3285860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91876" y="4200260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91876" y="5114660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11032" y="1538238"/>
                <a:ext cx="4251157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Random variables and domains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𝐶𝑜𝑙𝑜𝑟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𝑦𝑒𝑙𝑙𝑜𝑤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𝑏𝑙𝑎𝑐𝑘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𝑇𝑦𝑝𝑒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𝑆𝑒𝑑𝑎𝑛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𝑆𝑈𝑉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𝐶𝑜𝑢𝑝𝑒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𝑇𝑟𝑢𝑐𝑘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Joint probability 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𝐶𝑜𝑙𝑜𝑟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𝑇𝑦𝑝𝑒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Specifies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𝐶𝑜𝑙𝑜𝑟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𝑇𝑦𝑝𝑒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𝑑𝑜𝑚𝑎𝑖𝑛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𝐶𝑜𝑙𝑜𝑟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𝑑𝑜𝑚𝑎𝑖𝑛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𝑇𝑦𝑝𝑒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𝐶𝑜𝑙𝑜𝑟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𝑇𝑦𝑝𝑒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𝑆𝑒𝑑𝑎𝑛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32" y="1538238"/>
                <a:ext cx="4251157" cy="3139321"/>
              </a:xfrm>
              <a:prstGeom prst="rect">
                <a:avLst/>
              </a:prstGeom>
              <a:blipFill rotWithShape="0">
                <a:blip r:embed="rId6"/>
                <a:stretch>
                  <a:fillRect l="-1291" t="-971" b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3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Probabilistic inference: Compute probability of a query variable (or variable set) taking on a value (or set of values) given some </a:t>
                </a:r>
                <a:r>
                  <a:rPr lang="en-US" b="1" dirty="0"/>
                  <a:t>evidence</a:t>
                </a:r>
                <a:r>
                  <a:rPr lang="en-US" dirty="0"/>
                  <a:t> on a subset of variables</a:t>
                </a:r>
              </a:p>
              <a:p>
                <a:pPr lvl="1"/>
                <a:r>
                  <a:rPr lang="en-US" dirty="0"/>
                  <a:t>No evidence: Marginal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With evidence: Posterior / Conditional probability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90475" y="2576330"/>
            <a:ext cx="137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May be none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98465" y="2161787"/>
            <a:ext cx="2411506" cy="4303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76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Marginal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053068" cy="49377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𝐶𝑜𝑙𝑜𝑟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𝑟𝑒𝑑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053068" cy="493776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148733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pic>
        <p:nvPicPr>
          <p:cNvPr id="8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6063134" y="1154603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5114387" y="1350196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148733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48733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152505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66905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66905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66905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063133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977533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977533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977533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981305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895705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95705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95705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91933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pic>
        <p:nvPicPr>
          <p:cNvPr id="25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7815811" y="1166672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 bwMode="auto">
          <a:xfrm>
            <a:off x="4653071" y="1987824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650112" y="2902224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50112" y="3816624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650112" y="4731024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975647" y="1346110"/>
            <a:ext cx="918171" cy="3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6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Marginal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053068" cy="3737472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𝐶𝑜𝑙𝑜𝑟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𝑟𝑒𝑑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Recall sum rule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’s are mutually exclusive and exhaustive</a:t>
                </a:r>
              </a:p>
              <a:p>
                <a:endParaRPr lang="en-US" dirty="0"/>
              </a:p>
              <a:p>
                <a:r>
                  <a:rPr lang="en-US" dirty="0"/>
                  <a:t>Marginal probability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053068" cy="3737472"/>
              </a:xfrm>
              <a:blipFill rotWithShape="0">
                <a:blip r:embed="rId2"/>
                <a:stretch>
                  <a:fillRect l="-2707" b="-3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148733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pic>
        <p:nvPicPr>
          <p:cNvPr id="8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6063134" y="1154603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5114387" y="1350196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148733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48733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152505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66905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66905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66905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063133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977533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977533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977533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981305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895705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95705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95705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91933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pic>
        <p:nvPicPr>
          <p:cNvPr id="25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7815811" y="1166672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 bwMode="auto">
          <a:xfrm>
            <a:off x="4653071" y="1987824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650112" y="2902224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50112" y="3816624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650112" y="4731024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975647" y="1346110"/>
            <a:ext cx="918171" cy="306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26527" y="5509655"/>
                <a:ext cx="711467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𝐶𝑜𝑙𝑜𝑟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𝑟𝑒𝑑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𝑑𝑜𝑚𝑎𝑖𝑛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𝑇𝑦𝑝𝑒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𝐶𝑜𝑙𝑜𝑟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𝑟𝑒𝑑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𝑇𝑦𝑝𝑒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27" y="5509655"/>
                <a:ext cx="7114675" cy="10772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26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Marginal probability distribution of one variable</a:t>
                </a:r>
              </a:p>
              <a:p>
                <a:pPr lvl="1"/>
                <a:r>
                  <a:rPr lang="en-US" dirty="0"/>
                  <a:t>If there are only two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3576522"/>
                <a:ext cx="8785726" cy="2470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endParaRPr lang="en-US" sz="1600" b="1" dirty="0">
                  <a:latin typeface="Cambria Math" panose="02040503050406030204" pitchFamily="18" charset="0"/>
                </a:endParaRP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If we compute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𝑑𝑜𝑚𝑎𝑖𝑛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written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6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76522"/>
                <a:ext cx="8785726" cy="2470869"/>
              </a:xfrm>
              <a:prstGeom prst="rect">
                <a:avLst/>
              </a:prstGeom>
              <a:blipFill rotWithShape="0">
                <a:blip r:embed="rId3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82294" y="2317469"/>
                <a:ext cx="18475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94" y="2317469"/>
                <a:ext cx="184751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263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Marginal probability distribution of one variable</a:t>
                </a:r>
              </a:p>
              <a:p>
                <a:pPr lvl="1"/>
                <a:r>
                  <a:rPr lang="en-US" dirty="0"/>
                  <a:t>If there are only two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3576522"/>
                <a:ext cx="8785726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endParaRPr lang="en-US" sz="1600" b="1" dirty="0">
                  <a:latin typeface="Cambria Math" panose="02040503050406030204" pitchFamily="18" charset="0"/>
                </a:endParaRP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If we compute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𝑑𝑜𝑚𝑎𝑖𝑛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written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6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76522"/>
                <a:ext cx="8785726" cy="2739211"/>
              </a:xfrm>
              <a:prstGeom prst="rect">
                <a:avLst/>
              </a:prstGeom>
              <a:blipFill rotWithShape="0">
                <a:blip r:embed="rId3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82294" y="2317469"/>
                <a:ext cx="18475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94" y="2317469"/>
                <a:ext cx="184751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" y="4065213"/>
                <a:ext cx="8170338" cy="74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𝑑𝑜𝑚𝑎𝑖𝑛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𝑑𝑜𝑚𝑎𝑖𝑛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𝑑𝑜𝑚𝑎𝑖𝑛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𝑑𝑜𝑚𝑎𝑖𝑛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𝑑𝑜𝑚𝑎𝑖𝑛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,…,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65213"/>
                <a:ext cx="8170338" cy="746743"/>
              </a:xfrm>
              <a:prstGeom prst="rect">
                <a:avLst/>
              </a:prstGeom>
              <a:blipFill rotWithShape="0">
                <a:blip r:embed="rId5"/>
                <a:stretch>
                  <a:fillRect r="-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01473" y="2165991"/>
                <a:ext cx="2434769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𝑑𝑜𝑚𝑎𝑖𝑛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473" y="2165991"/>
                <a:ext cx="2434769" cy="8002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3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Marginal distribution of a subset of variables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Called “marginalization”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Is it required that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57641" y="2140827"/>
                <a:ext cx="2052806" cy="763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𝐙</m:t>
                          </m:r>
                        </m:sub>
                        <m:sup/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641" y="2140827"/>
                <a:ext cx="2052806" cy="7630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63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Interpret learning using concepts taught in this class</a:t>
            </a:r>
          </a:p>
          <a:p>
            <a:pPr lvl="1"/>
            <a:r>
              <a:rPr lang="en-US" dirty="0"/>
              <a:t>Optimization</a:t>
            </a:r>
          </a:p>
          <a:p>
            <a:pPr lvl="2"/>
            <a:r>
              <a:rPr lang="en-US" dirty="0"/>
              <a:t>Optimize your time to learn more / get higher scores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Sequential decision making</a:t>
            </a:r>
          </a:p>
          <a:p>
            <a:pPr lvl="2"/>
            <a:r>
              <a:rPr lang="en-US" dirty="0"/>
              <a:t>Short-term return (score) vs long-term benefit (use it for research/work)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Game theory</a:t>
            </a:r>
          </a:p>
          <a:p>
            <a:pPr lvl="2"/>
            <a:r>
              <a:rPr lang="en-US" dirty="0"/>
              <a:t>Possible Equilibrium 1: Teach / test basic things – Get high score / FCE</a:t>
            </a:r>
          </a:p>
          <a:p>
            <a:pPr lvl="2"/>
            <a:r>
              <a:rPr lang="en-US" dirty="0"/>
              <a:t>Depending on your utility / payoff function and your total effort constraint</a:t>
            </a:r>
          </a:p>
          <a:p>
            <a:pPr lvl="2"/>
            <a:r>
              <a:rPr lang="en-US" dirty="0"/>
              <a:t>My desired outcome: Teach important things – Spend more effort / learn more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Marginal distribution of a subset of variables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Called “marginalization”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Is it required that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en-US" dirty="0"/>
                  <a:t>, then read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from joint probability table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, then need to compute</a:t>
                </a:r>
              </a:p>
              <a:p>
                <a:pPr marL="59436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𝐘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b="1" i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𝐳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57641" y="2140827"/>
                <a:ext cx="2052806" cy="763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𝐙</m:t>
                          </m:r>
                        </m:sub>
                        <m:sup/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641" y="2140827"/>
                <a:ext cx="2052806" cy="7630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311" y="5056326"/>
                <a:ext cx="89613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Do we need to require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? Not necessary.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then read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from probability table or sum over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if the values of random variables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not consistent in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𝐳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if consistent.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1" y="5056326"/>
                <a:ext cx="8961378" cy="1200329"/>
              </a:xfrm>
              <a:prstGeom prst="rect">
                <a:avLst/>
              </a:prstGeom>
              <a:blipFill>
                <a:blip r:embed="rId4"/>
                <a:stretch>
                  <a:fillRect l="-612" t="-2538" r="-81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73B637-AC12-43B0-BF9E-5ADF61D3D970}"/>
              </a:ext>
            </a:extLst>
          </p:cNvPr>
          <p:cNvSpPr txBox="1"/>
          <p:nvPr/>
        </p:nvSpPr>
        <p:spPr>
          <a:xfrm>
            <a:off x="4786410" y="3059668"/>
            <a:ext cx="199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Not necessarily</a:t>
            </a:r>
          </a:p>
        </p:txBody>
      </p:sp>
    </p:spTree>
    <p:extLst>
      <p:ext uri="{BB962C8B-B14F-4D97-AF65-F5344CB8AC3E}">
        <p14:creationId xmlns:p14="http://schemas.microsoft.com/office/powerpoint/2010/main" val="17457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 Distribution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2721868" y="26338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pic>
        <p:nvPicPr>
          <p:cNvPr id="32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3636269" y="2092206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2687522" y="2287799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 bwMode="auto">
          <a:xfrm>
            <a:off x="2721868" y="35482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21868" y="44626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725640" y="53770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640040" y="26338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640040" y="35482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640040" y="44626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636268" y="53770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550668" y="26338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550668" y="35482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550668" y="44626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554440" y="53770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468840" y="26338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468840" y="35482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468840" y="44626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465068" y="53770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pic>
        <p:nvPicPr>
          <p:cNvPr id="49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5388946" y="2104275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54440" y="2287799"/>
            <a:ext cx="918171" cy="306057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 bwMode="auto">
          <a:xfrm>
            <a:off x="2226206" y="2925427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223247" y="3839827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223247" y="4754227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223247" y="5668627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849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Sum up the row / column to get the marginal probability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721868" y="26338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pic>
        <p:nvPicPr>
          <p:cNvPr id="8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3636269" y="2092206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2687522" y="2287799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2721868" y="35482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721868" y="44626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25640" y="53770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640040" y="26338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640040" y="35482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640040" y="44626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636268" y="53770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550668" y="26338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550668" y="35482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50668" y="44626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54440" y="53770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468840" y="26338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468840" y="35482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468840" y="44626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465068" y="5377031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pic>
        <p:nvPicPr>
          <p:cNvPr id="25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5388946" y="2104275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54440" y="2287799"/>
            <a:ext cx="918171" cy="306057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 bwMode="auto">
          <a:xfrm>
            <a:off x="2226206" y="2925427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223247" y="3839827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223247" y="4754227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223247" y="5668627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9741" y="190948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63911" y="190540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5488" y="190540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52953" y="19073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08842" y="29063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08842" y="385758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08049" y="475422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73716" y="56701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20369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096871" cy="49377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𝐶𝑜𝑙𝑜𝑟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𝑟𝑒𝑑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𝑇𝑦𝑝𝑒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𝑆𝑈𝑉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Scale the joint probability according to marginal probability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096871" cy="4937760"/>
              </a:xfrm>
              <a:blipFill rotWithShape="0">
                <a:blip r:embed="rId2"/>
                <a:stretch>
                  <a:fillRect l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148733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pic>
        <p:nvPicPr>
          <p:cNvPr id="8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6063134" y="1154603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5114387" y="1350196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148733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48733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152505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66905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66905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66905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063133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977533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977533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977533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981305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895705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95705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95705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91933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pic>
        <p:nvPicPr>
          <p:cNvPr id="25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7815811" y="1166672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981305" y="1350196"/>
            <a:ext cx="918171" cy="306057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 bwMode="auto">
          <a:xfrm>
            <a:off x="4653071" y="1987824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50112" y="2902224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650112" y="3816624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650112" y="4731024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49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096871" cy="49377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𝐶𝑜𝑙𝑜𝑟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𝑟𝑒𝑑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𝑇𝑦𝑝𝑒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𝑆𝑈𝑉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Scale the joint probability according to marginal probability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096871" cy="4937760"/>
              </a:xfrm>
              <a:blipFill rotWithShape="0">
                <a:blip r:embed="rId2"/>
                <a:stretch>
                  <a:fillRect l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148733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pic>
        <p:nvPicPr>
          <p:cNvPr id="8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6063134" y="1154603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5114387" y="1350196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148733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48733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152505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66905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66905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66905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063133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977533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977533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977533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981305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895705" y="16962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95705" y="26106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95705" y="3525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91933" y="44394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</a:p>
        </p:txBody>
      </p:sp>
      <p:pic>
        <p:nvPicPr>
          <p:cNvPr id="25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7815811" y="1166672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981305" y="1350196"/>
            <a:ext cx="918171" cy="306057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 bwMode="auto">
          <a:xfrm>
            <a:off x="4653071" y="1987824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50112" y="2902224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650112" y="3816624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650112" y="4731024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57200" y="3104784"/>
                <a:ext cx="2375907" cy="53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04784"/>
                <a:ext cx="2375907" cy="533544"/>
              </a:xfrm>
              <a:prstGeom prst="rect">
                <a:avLst/>
              </a:prstGeom>
              <a:blipFill rotWithShape="0">
                <a:blip r:embed="rId7"/>
                <a:stretch>
                  <a:fillRect l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958229" y="5314822"/>
                <a:ext cx="5740026" cy="894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𝐶𝑜𝑙𝑜𝑟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𝑟𝑒𝑑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𝑇𝑦𝑝𝑒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𝑆𝑈𝑉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0.2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0.2+0.1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=0.667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229" y="5314822"/>
                <a:ext cx="5740026" cy="8943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200" y="3728982"/>
                <a:ext cx="5441318" cy="812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𝐶𝑜𝑙𝑜𝑟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𝑟𝑒𝑑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𝑇𝑦𝑝𝑒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𝑆𝑈𝑉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𝐶𝑜𝑙𝑜𝑟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𝑟𝑒𝑑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𝑇𝑦𝑝𝑒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𝑆𝑈𝑉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𝑇𝑦𝑝𝑒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𝑆𝑈𝑉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28982"/>
                <a:ext cx="5441318" cy="812915"/>
              </a:xfrm>
              <a:prstGeom prst="rect">
                <a:avLst/>
              </a:prstGeom>
              <a:blipFill rotWithShape="0">
                <a:blip r:embed="rId9"/>
                <a:stretch>
                  <a:fillRect l="-896" t="-4511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57200" y="4603979"/>
                <a:ext cx="4572000" cy="13478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𝑇𝑦𝑝𝑒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𝑆𝑈𝑉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𝑑𝑜𝑚𝑎𝑖𝑛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𝐶𝑜𝑙𝑜𝑟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𝐶𝑜𝑙𝑜𝑟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𝑇𝑦𝑝𝑒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𝑆𝑈𝑉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=0.2+0.1=0.3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03979"/>
                <a:ext cx="4572000" cy="13478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5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Conditional probability distribution: the joint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given the value of the other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06380" y="2720614"/>
                <a:ext cx="7686842" cy="678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0" y="2720614"/>
                <a:ext cx="7686842" cy="6784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14092" y="5168332"/>
                <a:ext cx="5513304" cy="678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𝐽𝑜𝑖𝑛𝑡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𝑑𝑖𝑠𝑡𝑟𝑖𝑏𝑢𝑡𝑖𝑜𝑛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𝑀𝑎𝑟𝑔𝑖𝑛𝑎𝑙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𝑑𝑖𝑠𝑡𝑟𝑖𝑏𝑢𝑡𝑖𝑜𝑛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092" y="5168332"/>
                <a:ext cx="5513304" cy="6784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49643" y="5944041"/>
            <a:ext cx="625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Note: This is not matrix division! It represents a set of equations!</a:t>
            </a:r>
          </a:p>
        </p:txBody>
      </p:sp>
    </p:spTree>
    <p:extLst>
      <p:ext uri="{BB962C8B-B14F-4D97-AF65-F5344CB8AC3E}">
        <p14:creationId xmlns:p14="http://schemas.microsoft.com/office/powerpoint/2010/main" val="2918864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Conditional probability distribution: the joint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given the value of the other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06380" y="2720614"/>
                <a:ext cx="7686842" cy="1955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Notice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So no need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beforehand</a:t>
                </a:r>
              </a:p>
              <a:p>
                <a:r>
                  <a:rPr lang="en-US" dirty="0"/>
                  <a:t>Instead, directly compute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then normalize the vector </a:t>
                </a:r>
              </a:p>
              <a:p>
                <a:r>
                  <a:rPr lang="en-US" dirty="0"/>
                  <a:t>In other words, we can treat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as a </a:t>
                </a:r>
                <a:r>
                  <a:rPr lang="en-US" b="1" dirty="0"/>
                  <a:t>normalization constant</a:t>
                </a:r>
              </a:p>
              <a:p>
                <a:r>
                  <a:rPr lang="en-US" dirty="0"/>
                  <a:t>If we compute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𝑑𝑜𝑚𝑎𝑖𝑛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write as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0" y="2720614"/>
                <a:ext cx="7686842" cy="1955407"/>
              </a:xfrm>
              <a:prstGeom prst="rect">
                <a:avLst/>
              </a:prstGeom>
              <a:blipFill rotWithShape="0">
                <a:blip r:embed="rId3"/>
                <a:stretch>
                  <a:fillRect l="-714" b="-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476300" y="3919200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 matrix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75914" y="4260279"/>
            <a:ext cx="1000773" cy="477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49643" y="5944041"/>
            <a:ext cx="625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Note: This is not matrix division! It represents a set of equations!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14092" y="5168332"/>
                <a:ext cx="5513304" cy="678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𝐽𝑜𝑖𝑛𝑡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𝑑𝑖𝑠𝑡𝑟𝑖𝑏𝑢𝑡𝑖𝑜𝑛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𝑀𝑎𝑟𝑔𝑖𝑛𝑎𝑙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𝑑𝑖𝑠𝑡𝑟𝑖𝑏𝑢𝑡𝑖𝑜𝑛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092" y="5168332"/>
                <a:ext cx="5513304" cy="6784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21909" y="2687426"/>
                <a:ext cx="1754391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09" y="2687426"/>
                <a:ext cx="1754391" cy="7101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6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Conditional probability distribution of a subset of variables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dirty="0"/>
                  <a:t> given evidence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a subset of variables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pPr lvl="1"/>
                <a:r>
                  <a:rPr lang="en-US" dirty="0"/>
                  <a:t>Is it required that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, then read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from joint probability table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, then need to compute</a:t>
                </a:r>
              </a:p>
              <a:p>
                <a:pPr marL="59436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𝐘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𝐖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b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𝐘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8579" y="2715268"/>
                <a:ext cx="7686842" cy="678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79" y="2715268"/>
                <a:ext cx="7686842" cy="6784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121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Quiz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925267" cy="49377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Bag 1: two gold coins. Bag 2: two pennies. Bag 3: one of each.</a:t>
                </a:r>
              </a:p>
              <a:p>
                <a:endParaRPr lang="en-US" dirty="0"/>
              </a:p>
              <a:p>
                <a:r>
                  <a:rPr lang="en-US" dirty="0"/>
                  <a:t>Bag is chosen at random, and one coin from it is selected at random; the coin is gold</a:t>
                </a:r>
              </a:p>
              <a:p>
                <a:endParaRPr lang="en-US" dirty="0"/>
              </a:p>
              <a:p>
                <a:r>
                  <a:rPr lang="en-US" dirty="0"/>
                  <a:t>Define random variables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type of selected coin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type of the other coin in the same bag of the selected coin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Domain: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𝑒𝑛𝑛𝑦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925267" cy="4937760"/>
              </a:xfrm>
              <a:blipFill rotWithShape="0">
                <a:blip r:embed="rId2"/>
                <a:stretch>
                  <a:fillRect l="-1114" t="-1852" r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05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us-gold-coins-photo-by-kevindool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05" y="445458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39" y="441963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34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 descr="us-gold-coins-photo-by-kevindool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34" y="445458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34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68" y="441963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7028865" y="2659196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15" name="Straight Arrow Connector 14"/>
          <p:cNvCxnSpPr>
            <a:stCxn id="14" idx="4"/>
            <a:endCxn id="10" idx="0"/>
          </p:cNvCxnSpPr>
          <p:nvPr/>
        </p:nvCxnSpPr>
        <p:spPr bwMode="auto">
          <a:xfrm flipH="1">
            <a:off x="6053331" y="2887796"/>
            <a:ext cx="1089834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4" idx="4"/>
            <a:endCxn id="7" idx="0"/>
          </p:cNvCxnSpPr>
          <p:nvPr/>
        </p:nvCxnSpPr>
        <p:spPr bwMode="auto">
          <a:xfrm>
            <a:off x="7143165" y="2887796"/>
            <a:ext cx="1151637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>
            <a:stCxn id="14" idx="4"/>
            <a:endCxn id="12" idx="0"/>
          </p:cNvCxnSpPr>
          <p:nvPr/>
        </p:nvCxnSpPr>
        <p:spPr bwMode="auto">
          <a:xfrm>
            <a:off x="7143165" y="2887796"/>
            <a:ext cx="53166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8" name="Picture 11" descr="us-gold-coins-photo-by-kevindool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82" y="5403934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16" y="5368982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 descr="us-gold-coins-photo-by-kevindool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10" y="5403934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46" y="5368982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>
            <a:off x="7204169" y="4944333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7071003" y="4962089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069307" y="4945812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936141" y="4963568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8308558" y="4936935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8175392" y="4954691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8" name="Picture 11" descr="us-gold-coins-photo-by-kevindool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98" y="445606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us-gold-coins-photo-by-kevindool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53" y="540597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41" y="4412231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96" y="5362144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740394" y="58300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7684" y="583007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2738" y="583051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40028" y="583051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02660" y="58488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59950" y="58488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73084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Quiz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is the probability that the other coin is gold given the observation?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05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05" y="445458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39" y="441963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34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34" y="445458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34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68" y="441963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7028865" y="2659196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15" name="Straight Arrow Connector 14"/>
          <p:cNvCxnSpPr>
            <a:stCxn id="14" idx="4"/>
            <a:endCxn id="10" idx="0"/>
          </p:cNvCxnSpPr>
          <p:nvPr/>
        </p:nvCxnSpPr>
        <p:spPr bwMode="auto">
          <a:xfrm flipH="1">
            <a:off x="6053331" y="2887796"/>
            <a:ext cx="1089834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4" idx="4"/>
            <a:endCxn id="7" idx="0"/>
          </p:cNvCxnSpPr>
          <p:nvPr/>
        </p:nvCxnSpPr>
        <p:spPr bwMode="auto">
          <a:xfrm>
            <a:off x="7143165" y="2887796"/>
            <a:ext cx="1151637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>
            <a:stCxn id="14" idx="4"/>
            <a:endCxn id="12" idx="0"/>
          </p:cNvCxnSpPr>
          <p:nvPr/>
        </p:nvCxnSpPr>
        <p:spPr bwMode="auto">
          <a:xfrm>
            <a:off x="7143165" y="2887796"/>
            <a:ext cx="53166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82" y="5403934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16" y="5368982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10" y="5403934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46" y="5368982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>
            <a:off x="7204169" y="4944333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7071003" y="4962089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069307" y="4945812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936141" y="4963568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8308558" y="4936935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8175392" y="4954691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98" y="445606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53" y="540597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41" y="4412231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96" y="5362144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740394" y="58300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7684" y="583007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2738" y="583051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40028" y="583051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02660" y="58488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59950" y="58488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58674" y="3646974"/>
                <a:ext cx="4419415" cy="2183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74" y="3646974"/>
                <a:ext cx="4419415" cy="21830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343716"/>
                  </p:ext>
                </p:extLst>
              </p:nvPr>
            </p:nvGraphicFramePr>
            <p:xfrm>
              <a:off x="1214580" y="2246098"/>
              <a:ext cx="3169284" cy="1198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642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5642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05642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9938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𝑃𝑒𝑛𝑛𝑦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993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𝐺𝑜𝑙𝑑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993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𝑃𝑒𝑛𝑛𝑦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343716"/>
                  </p:ext>
                </p:extLst>
              </p:nvPr>
            </p:nvGraphicFramePr>
            <p:xfrm>
              <a:off x="1214580" y="2246098"/>
              <a:ext cx="3169284" cy="1198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6428"/>
                    <a:gridCol w="1056428"/>
                    <a:gridCol w="1056428"/>
                  </a:tblGrid>
                  <a:tr h="3993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 rotWithShape="0">
                          <a:blip r:embed="rId8"/>
                          <a:stretch>
                            <a:fillRect l="-575" t="-1515" r="-200575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156" t="-1515" r="-101734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00000" t="-1515" r="-1149" b="-204545"/>
                          </a:stretch>
                        </a:blipFill>
                      </a:tcPr>
                    </a:tc>
                  </a:tr>
                  <a:tr h="3993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575" t="-101515" r="-200575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156" t="-101515" r="-101734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00000" t="-101515" r="-1149" b="-104545"/>
                          </a:stretch>
                        </a:blipFill>
                      </a:tcPr>
                    </a:tc>
                  </a:tr>
                  <a:tr h="3993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575" t="-201515" r="-20057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156" t="-201515" r="-101734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00000" t="-201515" r="-1149" b="-454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167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30774"/>
            <a:ext cx="8382000" cy="4937760"/>
          </a:xfrm>
        </p:spPr>
        <p:txBody>
          <a:bodyPr/>
          <a:lstStyle/>
          <a:p>
            <a:r>
              <a:rPr lang="en-US" dirty="0"/>
              <a:t>How learning works</a:t>
            </a:r>
          </a:p>
          <a:p>
            <a:pPr lvl="1"/>
            <a:r>
              <a:rPr lang="en-US" dirty="0"/>
              <a:t>No reflection / exercise = watching TV shows / reading novels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12" y="2593714"/>
            <a:ext cx="5004932" cy="28741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39073" y="5655650"/>
            <a:ext cx="4959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https://www.youtube.com/watch?v=8edddE6My-w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Probability Model and Probabilistic Inference</a:t>
            </a:r>
          </a:p>
          <a:p>
            <a:r>
              <a:rPr lang="en-US" dirty="0"/>
              <a:t>Chain Rule, Independence, Bayes’ Rule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30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Factorization using chain rule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0021" y="3229811"/>
                <a:ext cx="2040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3229811"/>
                <a:ext cx="204081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79498" y="4934017"/>
            <a:ext cx="674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Note: This is not matrix multiplication! It represents a set of equations!</a:t>
            </a:r>
          </a:p>
        </p:txBody>
      </p:sp>
    </p:spTree>
    <p:extLst>
      <p:ext uri="{BB962C8B-B14F-4D97-AF65-F5344CB8AC3E}">
        <p14:creationId xmlns:p14="http://schemas.microsoft.com/office/powerpoint/2010/main" val="2987260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Factorization using chain rule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0021" y="3229811"/>
                <a:ext cx="2040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3229811"/>
                <a:ext cx="204081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79498" y="4934017"/>
            <a:ext cx="674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Note: This is not matrix multiplication! It represents a set of equations!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23731" y="1944923"/>
                <a:ext cx="30912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Recall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731" y="1944923"/>
                <a:ext cx="309123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7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17452" y="3229811"/>
                <a:ext cx="53101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52" y="3229811"/>
                <a:ext cx="531010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35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Definition: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independent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1236584" y="3299326"/>
            <a:ext cx="4724400" cy="1482780"/>
          </a:xfrm>
          <a:prstGeom prst="wedgeEllipseCallout">
            <a:avLst>
              <a:gd name="adj1" fmla="val 75754"/>
              <a:gd name="adj2" fmla="val -1006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a die tomorrow; What is the probability of getting a 1 and there is no rain?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1282037" y="4830791"/>
            <a:ext cx="4724400" cy="1482780"/>
          </a:xfrm>
          <a:prstGeom prst="wedgeEllipseCallout">
            <a:avLst>
              <a:gd name="adj1" fmla="val 75754"/>
              <a:gd name="adj2" fmla="val -1006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two </a:t>
            </a:r>
            <a:r>
              <a:rPr lang="en-US" sz="2000" dirty="0" smtClean="0">
                <a:latin typeface="CMU Serif" pitchFamily="50" charset="0"/>
                <a:ea typeface="CMU Serif" pitchFamily="50" charset="0"/>
                <a:cs typeface="CMU Serif" pitchFamily="50" charset="0"/>
              </a:rPr>
              <a:t>dice </a:t>
            </a: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one by one; What is the probability of first getting a 1 and then getting a 6?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319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Definition: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independent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1236584" y="3299326"/>
            <a:ext cx="4724400" cy="1482780"/>
          </a:xfrm>
          <a:prstGeom prst="wedgeEllipseCallout">
            <a:avLst>
              <a:gd name="adj1" fmla="val 75754"/>
              <a:gd name="adj2" fmla="val -1006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a die tomorrow; What is the probability of getting a 1 and there is no rain?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1282037" y="4830791"/>
            <a:ext cx="4724400" cy="1482780"/>
          </a:xfrm>
          <a:prstGeom prst="wedgeEllipseCallout">
            <a:avLst>
              <a:gd name="adj1" fmla="val 75754"/>
              <a:gd name="adj2" fmla="val -1006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two </a:t>
            </a:r>
            <a:r>
              <a:rPr lang="en-US" sz="2000" dirty="0" smtClean="0">
                <a:latin typeface="CMU Serif" pitchFamily="50" charset="0"/>
                <a:ea typeface="CMU Serif" pitchFamily="50" charset="0"/>
                <a:cs typeface="CMU Serif" pitchFamily="50" charset="0"/>
              </a:rPr>
              <a:t>dice </a:t>
            </a: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one by one; What is the probability of first getting a 1 and then getting a 6?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2990" y="200526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Equivalent!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80084" y="1924472"/>
            <a:ext cx="2090821" cy="25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86484" y="2224505"/>
            <a:ext cx="1636295" cy="150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29768" y="2271090"/>
            <a:ext cx="893011" cy="469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Definition: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independent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68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Antoine </a:t>
            </a:r>
            <a:r>
              <a:rPr lang="en-US" dirty="0" err="1"/>
              <a:t>Gombaud</a:t>
            </a:r>
            <a:r>
              <a:rPr lang="en-US" dirty="0"/>
              <a:t> (1607-1684)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probability of winning?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7" name="Picture 2" descr="Antoine Gomba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3354" y="1227186"/>
            <a:ext cx="2267164" cy="208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 bwMode="auto">
          <a:xfrm>
            <a:off x="890562" y="1811558"/>
            <a:ext cx="4724400" cy="990600"/>
          </a:xfrm>
          <a:prstGeom prst="wedgeEllipseCallout">
            <a:avLst>
              <a:gd name="adj1" fmla="val 75754"/>
              <a:gd name="adj2" fmla="val -1006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a die four times; I win if I get a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415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Antoine </a:t>
            </a:r>
            <a:r>
              <a:rPr lang="en-US" dirty="0" err="1"/>
              <a:t>Gombaud</a:t>
            </a:r>
            <a:r>
              <a:rPr lang="en-US" dirty="0"/>
              <a:t> (1607-1684)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probability of winning?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" name="Picture 2" descr="Antoine Gomba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3354" y="1227186"/>
            <a:ext cx="2267164" cy="208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 bwMode="auto">
          <a:xfrm>
            <a:off x="890562" y="1811558"/>
            <a:ext cx="4724400" cy="990600"/>
          </a:xfrm>
          <a:prstGeom prst="wedgeEllipseCallout">
            <a:avLst>
              <a:gd name="adj1" fmla="val 75754"/>
              <a:gd name="adj2" fmla="val -1006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a die four times; I win if I get a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72126" y="3764548"/>
                <a:ext cx="5063694" cy="243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1…6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≠1∧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≠1∧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≠1∧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126" y="3764548"/>
                <a:ext cx="5063694" cy="2430217"/>
              </a:xfrm>
              <a:prstGeom prst="rect">
                <a:avLst/>
              </a:prstGeom>
              <a:blipFill rotWithShape="0">
                <a:blip r:embed="rId3"/>
                <a:stretch>
                  <a:fillRect l="-1083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5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 smtClean="0"/>
                  <a:t>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conditionally independent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iff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endChr m:val="|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Once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is known, </a:t>
                </a:r>
                <a:r>
                  <a:rPr lang="en-US" dirty="0" smtClean="0"/>
                  <a:t>knowing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doesn’t tell anything more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Equivalent definition: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endChr m:val="|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a sense, the </a:t>
                </a:r>
                <a:r>
                  <a:rPr lang="en-US" dirty="0"/>
                  <a:t>dependence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“dissolves” once the </a:t>
                </a:r>
                <a:r>
                  <a:rPr lang="en-US" dirty="0" smtClean="0"/>
                  <a:t>knowledge </a:t>
                </a:r>
                <a:r>
                  <a:rPr lang="en-US" dirty="0"/>
                  <a:t>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made available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544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Birthday Paradox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(≤365)</m:t>
                    </m:r>
                  </m:oMath>
                </a14:m>
                <a:r>
                  <a:rPr lang="en-US" dirty="0"/>
                  <a:t> people in a room; suppose all birthdays are equally likely (excluding Feb 29); what is the probability that two people have the same birthday?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To Help You Learn Better</a:t>
            </a:r>
          </a:p>
          <a:p>
            <a:pPr lvl="1"/>
            <a:r>
              <a:rPr lang="en-US" dirty="0"/>
              <a:t>Lecture slides (non-final) available the night before lecture.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Extended Office Hours: now 2h/week.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Bonus Points for Class Engagement; Randomly check Quiz answers (Piazza or write on paper).</a:t>
            </a:r>
          </a:p>
          <a:p>
            <a:pPr lvl="1"/>
            <a:r>
              <a:rPr lang="en-US" dirty="0"/>
              <a:t>Bonus Points for Pointing out Non-trivial Errors in Slides/Lectures/HWs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Feedback and Review on </a:t>
            </a:r>
            <a:r>
              <a:rPr lang="en-US" dirty="0" err="1"/>
              <a:t>Homeworks</a:t>
            </a:r>
            <a:r>
              <a:rPr lang="en-US" dirty="0"/>
              <a:t>: Expect comments and feedback on your submission. TAs will host HW review sessions.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Feedback and Review on Midterm: Will release reference solution. Will have review session.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Range of Final Exam: The main focus – 2</a:t>
            </a:r>
            <a:r>
              <a:rPr lang="en-US" baseline="30000" dirty="0"/>
              <a:t>nd</a:t>
            </a:r>
            <a:r>
              <a:rPr lang="en-US" dirty="0"/>
              <a:t> half. May cover 1</a:t>
            </a:r>
            <a:r>
              <a:rPr lang="en-US" baseline="30000" dirty="0"/>
              <a:t>st</a:t>
            </a:r>
            <a:r>
              <a:rPr lang="en-US" dirty="0"/>
              <a:t> half.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Tutorial on Basics in Math: TAs will host tutorial sessions.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Birthday Paradox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(≤365)</m:t>
                    </m:r>
                  </m:oMath>
                </a14:m>
                <a:r>
                  <a:rPr lang="en-US" dirty="0"/>
                  <a:t> people in a room; suppose all birthdays are equally likely (excluding Feb 29); what is the probability that two people have the same birthday?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99" y="2786139"/>
                <a:ext cx="8793748" cy="338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r>
                  <a:rPr lang="en-US" sz="1400" b="0" dirty="0"/>
                  <a:t>Birthday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400" b="0" dirty="0"/>
                  <a:t> person</a:t>
                </a:r>
              </a:p>
              <a:p>
                <a:r>
                  <a:rPr lang="en-US" sz="1400" dirty="0"/>
                  <a:t>Domain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1…365</m:t>
                        </m:r>
                      </m:e>
                    </m:d>
                  </m:oMath>
                </a14:m>
                <a:endParaRPr lang="en-US" sz="1400" b="0" dirty="0"/>
              </a:p>
              <a:p>
                <a:endParaRPr lang="en-US" sz="1400" b="0" dirty="0"/>
              </a:p>
              <a:p>
                <a:r>
                  <a:rPr lang="en-US" sz="1400" dirty="0"/>
                  <a:t>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r>
                  <a:rPr lang="en-US" sz="1400" dirty="0"/>
                  <a:t>Whether of not the first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/>
                  <a:t> people all have different birthdays</a:t>
                </a:r>
              </a:p>
              <a:p>
                <a:r>
                  <a:rPr lang="en-US" sz="1400" dirty="0"/>
                  <a:t>Domain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{0..1}</m:t>
                    </m:r>
                  </m:oMath>
                </a14:m>
                <a:endParaRPr lang="en-US" sz="1400" dirty="0"/>
              </a:p>
              <a:p>
                <a:endParaRPr lang="en-US" sz="1400" dirty="0"/>
              </a:p>
              <a:p>
                <a:r>
                  <a:rPr lang="en-US" sz="1400" b="0" dirty="0"/>
                  <a:t>Compute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=1,…,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=1,…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=1×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×…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786139"/>
                <a:ext cx="8793748" cy="3380926"/>
              </a:xfrm>
              <a:prstGeom prst="rect">
                <a:avLst/>
              </a:prstGeom>
              <a:blipFill rotWithShape="0">
                <a:blip r:embed="rId3"/>
                <a:stretch>
                  <a:fillRect l="-208" t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9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Birthday Paradox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7" name="Picture 2" descr="File:Birthday paradox probabilit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32" y="1402079"/>
            <a:ext cx="6096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product rule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9" name="Picture 2" descr="https://priorprobability.files.wordpress.com/2013/12/dab25-thomas_bay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32" y="3688080"/>
            <a:ext cx="1832033" cy="19646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480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product rule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57116" y="1918720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Similarly,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116" y="1918720"/>
                <a:ext cx="45720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s://priorprobability.files.wordpress.com/2013/12/dab25-thomas_bay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32" y="3688080"/>
            <a:ext cx="1832033" cy="19646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232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20116" y="2426187"/>
                <a:ext cx="6943311" cy="2840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16" y="2426187"/>
                <a:ext cx="6943311" cy="28405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11157" y="3261894"/>
            <a:ext cx="202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Marginal Probability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1494" y="3261894"/>
            <a:ext cx="14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Product Rule</a:t>
            </a:r>
          </a:p>
        </p:txBody>
      </p:sp>
    </p:spTree>
    <p:extLst>
      <p:ext uri="{BB962C8B-B14F-4D97-AF65-F5344CB8AC3E}">
        <p14:creationId xmlns:p14="http://schemas.microsoft.com/office/powerpoint/2010/main" val="39690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Behind one door is a car; behind the other two are goats. Which door has the car is randomly assigned. You pick a door. Then announcer randomly opens another door that has a goat behind it and asks you whether you want to switch before he opens the door you pick. Should you stay with your choice or switch?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7" name="Picture 2" descr="Monty hall abc t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11"/>
          <a:stretch/>
        </p:blipFill>
        <p:spPr bwMode="auto">
          <a:xfrm>
            <a:off x="6936921" y="3838456"/>
            <a:ext cx="1567989" cy="210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onty hall pro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26" y="3940127"/>
            <a:ext cx="3109496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80387" y="5972294"/>
            <a:ext cx="128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Steve </a:t>
            </a:r>
            <a:r>
              <a:rPr lang="en-US" dirty="0" err="1"/>
              <a:t>Selvin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326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Stay or switch?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4842" y="2269984"/>
                <a:ext cx="5863389" cy="3936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Random variables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which door has the car</a:t>
                </a:r>
              </a:p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=〈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Now you picked a door, say door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Announcer observes your selection, and then randomly opens a door with a goat behind it</a:t>
                </a:r>
              </a:p>
              <a:p>
                <a:endParaRPr lang="en-US" dirty="0"/>
              </a:p>
              <a:p>
                <a:r>
                  <a:rPr lang="en-US" dirty="0"/>
                  <a:t>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 which door is opened by the announcer</a:t>
                </a:r>
              </a:p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{2,3}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announcer opens door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you want to know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42" y="2269984"/>
                <a:ext cx="5863389" cy="3936719"/>
              </a:xfrm>
              <a:prstGeom prst="rect">
                <a:avLst/>
              </a:prstGeom>
              <a:blipFill rotWithShape="0">
                <a:blip r:embed="rId2"/>
                <a:stretch>
                  <a:fillRect l="-832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monty hall pro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94" y="1318895"/>
            <a:ext cx="3109496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621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21120" y="1155959"/>
                <a:ext cx="2594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which door has the car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20" y="1155959"/>
                <a:ext cx="2594172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r="-117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21120" y="1582593"/>
                <a:ext cx="2461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 which door is opened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20" y="1582593"/>
                <a:ext cx="246112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148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9770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=2│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=1)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=2)</m:t>
                        </m:r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+0×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  <a:p>
                <a:r>
                  <a:rPr lang="en-US" sz="2000" dirty="0"/>
                  <a:t>So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21120" y="1901678"/>
                <a:ext cx="2714333" cy="956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Bayes’ Rule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20" y="1901678"/>
                <a:ext cx="2714333" cy="956031"/>
              </a:xfrm>
              <a:prstGeom prst="rect">
                <a:avLst/>
              </a:prstGeom>
              <a:blipFill rotWithShape="0">
                <a:blip r:embed="rId3"/>
                <a:stretch>
                  <a:fillRect l="-2022" t="-3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12106" y="4496219"/>
                <a:ext cx="4572000" cy="14986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′∈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′∈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06" y="4496219"/>
                <a:ext cx="4572000" cy="14986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21120" y="1155959"/>
                <a:ext cx="2594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which door has the car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20" y="1155959"/>
                <a:ext cx="259417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117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21120" y="1582593"/>
                <a:ext cx="2461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 which door is opened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20" y="1582593"/>
                <a:ext cx="2461123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148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25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we have learned so far…</a:t>
            </a:r>
          </a:p>
          <a:p>
            <a:pPr lvl="1"/>
            <a:r>
              <a:rPr lang="en-US" dirty="0"/>
              <a:t>Search &amp; Satisfiability in discrete space</a:t>
            </a:r>
          </a:p>
          <a:p>
            <a:pPr lvl="1"/>
            <a:r>
              <a:rPr lang="en-US" dirty="0"/>
              <a:t>Basic optimization in continuous and discrete space</a:t>
            </a:r>
          </a:p>
          <a:p>
            <a:pPr lvl="1"/>
            <a:r>
              <a:rPr lang="en-US" dirty="0"/>
              <a:t>Deterministic / Symbolic Reasoning</a:t>
            </a:r>
          </a:p>
          <a:p>
            <a:pPr lvl="1"/>
            <a:endParaRPr lang="en-US" dirty="0"/>
          </a:p>
          <a:p>
            <a:r>
              <a:rPr lang="en-US" dirty="0"/>
              <a:t>All focusing on deterministic settings!</a:t>
            </a:r>
          </a:p>
          <a:p>
            <a:pPr lvl="1"/>
            <a:r>
              <a:rPr lang="en-US" dirty="0"/>
              <a:t>Known environment</a:t>
            </a:r>
          </a:p>
          <a:p>
            <a:pPr lvl="1"/>
            <a:r>
              <a:rPr lang="en-US" dirty="0"/>
              <a:t>Full observability</a:t>
            </a:r>
          </a:p>
          <a:p>
            <a:pPr lvl="1"/>
            <a:r>
              <a:rPr lang="en-US" dirty="0"/>
              <a:t>Deterministic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454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 Monty Hall problem, if there are five doors, what is the probability of winning when switching to another door?</a:t>
                </a:r>
              </a:p>
              <a:p>
                <a:pPr lvl="1"/>
                <a:r>
                  <a:rPr lang="en-US" dirty="0"/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6863" y="5056326"/>
            <a:ext cx="7301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Behind one door is a car; behind the other four are goats. Which door has the car is randomly assigned. You pick a door. Then announcer randomly opens another door that has a goat behind it and asks you whether you want to switch before he opens the door you pick. </a:t>
            </a:r>
          </a:p>
        </p:txBody>
      </p:sp>
    </p:spTree>
    <p:extLst>
      <p:ext uri="{BB962C8B-B14F-4D97-AF65-F5344CB8AC3E}">
        <p14:creationId xmlns:p14="http://schemas.microsoft.com/office/powerpoint/2010/main" val="12692784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In Monty Hall problem, if there are five doors, what is the probability of winning when switching?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=2)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+0×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≥3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74593" y="1951945"/>
                <a:ext cx="2594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which door has the car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593" y="1951945"/>
                <a:ext cx="2594172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117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74593" y="2378579"/>
                <a:ext cx="2461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which door is opened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593" y="2378579"/>
                <a:ext cx="246112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r="-148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0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Probability Model</a:t>
            </a:r>
          </a:p>
          <a:p>
            <a:pPr lvl="1"/>
            <a:r>
              <a:rPr lang="en-US" dirty="0"/>
              <a:t>Random variable, Domains</a:t>
            </a:r>
          </a:p>
          <a:p>
            <a:pPr lvl="1"/>
            <a:r>
              <a:rPr lang="en-US" dirty="0"/>
              <a:t>Joint probability distribution</a:t>
            </a:r>
          </a:p>
          <a:p>
            <a:pPr lvl="1"/>
            <a:endParaRPr lang="en-US" dirty="0"/>
          </a:p>
          <a:p>
            <a:r>
              <a:rPr lang="en-US" dirty="0"/>
              <a:t>Probabilistic Inference</a:t>
            </a:r>
          </a:p>
          <a:p>
            <a:pPr lvl="1"/>
            <a:r>
              <a:rPr lang="en-US" dirty="0"/>
              <a:t>Use full joint probability distribution as the “knowledge base”</a:t>
            </a:r>
          </a:p>
          <a:p>
            <a:pPr lvl="1"/>
            <a:r>
              <a:rPr lang="en-US" dirty="0"/>
              <a:t>Compute </a:t>
            </a:r>
          </a:p>
          <a:p>
            <a:pPr lvl="2"/>
            <a:r>
              <a:rPr lang="en-US" dirty="0"/>
              <a:t>Marginal probability</a:t>
            </a:r>
          </a:p>
          <a:p>
            <a:pPr lvl="2"/>
            <a:r>
              <a:rPr lang="en-US" dirty="0"/>
              <a:t>Conditional probability</a:t>
            </a:r>
          </a:p>
          <a:p>
            <a:endParaRPr lang="en-US" dirty="0"/>
          </a:p>
          <a:p>
            <a:r>
              <a:rPr lang="en-US"/>
              <a:t>Chain Rule, Independence, Bayes’ Rule</a:t>
            </a:r>
          </a:p>
          <a:p>
            <a:endParaRPr lang="en-US" dirty="0"/>
          </a:p>
          <a:p>
            <a:r>
              <a:rPr lang="en-US" dirty="0"/>
              <a:t>Challenge?</a:t>
            </a:r>
          </a:p>
          <a:p>
            <a:pPr lvl="1"/>
            <a:r>
              <a:rPr lang="en-US" dirty="0"/>
              <a:t>Full joint distribution is hard to estimate and too big to represent explicitly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799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slides are borrowed from previous slides made by Tai Sing Lee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592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797800" y="6356350"/>
            <a:ext cx="1346200" cy="365125"/>
          </a:xfrm>
        </p:spPr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5913438" cy="365125"/>
          </a:xfrm>
        </p:spPr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14388" cy="365125"/>
          </a:xfrm>
        </p:spPr>
        <p:txBody>
          <a:bodyPr/>
          <a:lstStyle/>
          <a:p>
            <a:fld id="{A3B20E47-2A4C-4221-B6B9-A2AC2F1C1077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631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Basics in probability theory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307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and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706471" cy="49377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920000"/>
                    </a:solidFill>
                  </a:rPr>
                  <a:t>sample space </a:t>
                </a:r>
                <a:r>
                  <a:rPr lang="en-US" dirty="0"/>
                  <a:t>is a finite set of elements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representing possible </a:t>
                </a:r>
                <a:r>
                  <a:rPr lang="en-US" dirty="0">
                    <a:solidFill>
                      <a:srgbClr val="920000"/>
                    </a:solidFill>
                  </a:rPr>
                  <a:t>outcomes </a:t>
                </a:r>
                <a:r>
                  <a:rPr lang="en-US" dirty="0"/>
                  <a:t>that are </a:t>
                </a:r>
                <a:r>
                  <a:rPr lang="en-US" dirty="0">
                    <a:solidFill>
                      <a:srgbClr val="920000"/>
                    </a:solidFill>
                  </a:rPr>
                  <a:t>mutually exclusive</a:t>
                </a:r>
                <a:endParaRPr lang="en-US" dirty="0"/>
              </a:p>
              <a:p>
                <a:r>
                  <a:rPr lang="en-US" dirty="0"/>
                  <a:t>For each outcome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there is a probability measure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920000"/>
                    </a:solidFill>
                  </a:rPr>
                  <a:t>probability distribution</a:t>
                </a:r>
                <a:r>
                  <a:rPr lang="en-US" dirty="0"/>
                  <a:t> assigns a non-negative real probability to each element, such that (which means the sample space is exhaustive)</a:t>
                </a: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706471" cy="4937760"/>
              </a:xfrm>
              <a:blipFill rotWithShape="0">
                <a:blip r:embed="rId2"/>
                <a:stretch>
                  <a:fillRect l="-1166" t="-2716" r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257922" y="1570385"/>
            <a:ext cx="3581400" cy="441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5791322" y="2175520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322" y="2175520"/>
                <a:ext cx="838200" cy="838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7086722" y="1794520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0.5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722" y="1794520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43722" y="5528320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Sample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722" y="5528320"/>
                <a:ext cx="25146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937" t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5524622" y="43237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4622" y="4323755"/>
                <a:ext cx="838200" cy="838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7848722" y="4385320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8722" y="4385320"/>
                <a:ext cx="838200" cy="83820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 bwMode="auto">
              <a:xfrm>
                <a:off x="6649571" y="3851920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9571" y="3851920"/>
                <a:ext cx="838200" cy="838200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3989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and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706471" cy="4937760"/>
              </a:xfrm>
            </p:spPr>
            <p:txBody>
              <a:bodyPr/>
              <a:lstStyle/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rgbClr val="920000"/>
                    </a:solidFill>
                  </a:rPr>
                  <a:t>event </a:t>
                </a:r>
                <a:r>
                  <a:rPr lang="en-US" dirty="0"/>
                  <a:t>is a 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𝐸</m:t>
                    </m:r>
                    <m:r>
                      <a:rPr lang="en-US" i="1">
                        <a:latin typeface="Cambria Math" charset="0"/>
                      </a:rPr>
                      <m:t>⊆</m:t>
                    </m:r>
                    <m:r>
                      <a:rPr lang="en-US" i="1">
                        <a:latin typeface="Cambria Math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If each element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/>
                  <a:t> has equal probability, the distribution is </a:t>
                </a:r>
                <a:r>
                  <a:rPr lang="en-US" dirty="0">
                    <a:solidFill>
                      <a:srgbClr val="920000"/>
                    </a:solidFill>
                  </a:rPr>
                  <a:t>uniform: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P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𝐸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|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706471" cy="4937760"/>
              </a:xfrm>
              <a:blipFill rotWithShape="0">
                <a:blip r:embed="rId2"/>
                <a:stretch>
                  <a:fillRect l="-1295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257922" y="1570385"/>
            <a:ext cx="3581400" cy="441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5791322" y="2175520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322" y="2175520"/>
                <a:ext cx="838200" cy="838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7086722" y="1794520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0.5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722" y="1794520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43722" y="5528320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Sample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722" y="5528320"/>
                <a:ext cx="25146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937" t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5524622" y="43237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4622" y="4323755"/>
                <a:ext cx="838200" cy="838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7848722" y="4385320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8722" y="4385320"/>
                <a:ext cx="838200" cy="83820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 bwMode="auto">
              <a:xfrm>
                <a:off x="6649571" y="3851920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9571" y="3851920"/>
                <a:ext cx="838200" cy="838200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 bwMode="auto">
          <a:xfrm>
            <a:off x="5331942" y="1665618"/>
            <a:ext cx="3276600" cy="2057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41542" y="3113418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=0.6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542" y="3113418"/>
                <a:ext cx="220980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2457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and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029919" cy="4937760"/>
              </a:xfrm>
            </p:spPr>
            <p:txBody>
              <a:bodyPr/>
              <a:lstStyle/>
              <a:p>
                <a:r>
                  <a:rPr lang="en-US" dirty="0"/>
                  <a:t>Joint probability: probability of event 𝐴 and event 𝐵 occurring together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Probability of a union of disjoint events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disjoint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029919" cy="4937760"/>
              </a:xfrm>
              <a:blipFill rotWithShape="0">
                <a:blip r:embed="rId2"/>
                <a:stretch>
                  <a:fillRect l="-1513" t="-1235" r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216613" y="1861755"/>
            <a:ext cx="3581400" cy="441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8" name="Oval 12"/>
          <p:cNvSpPr/>
          <p:nvPr/>
        </p:nvSpPr>
        <p:spPr bwMode="auto">
          <a:xfrm>
            <a:off x="5531478" y="3309555"/>
            <a:ext cx="2344507" cy="1219200"/>
          </a:xfrm>
          <a:custGeom>
            <a:avLst/>
            <a:gdLst/>
            <a:ahLst/>
            <a:cxnLst/>
            <a:rect l="l" t="t" r="r" b="b"/>
            <a:pathLst>
              <a:path w="2344507" h="1219200">
                <a:moveTo>
                  <a:pt x="1056736" y="0"/>
                </a:moveTo>
                <a:cubicBezTo>
                  <a:pt x="1725327" y="0"/>
                  <a:pt x="2275614" y="446925"/>
                  <a:pt x="2344507" y="1020696"/>
                </a:cubicBezTo>
                <a:cubicBezTo>
                  <a:pt x="2093201" y="1146951"/>
                  <a:pt x="1795189" y="1219200"/>
                  <a:pt x="1475836" y="1219200"/>
                </a:cubicBezTo>
                <a:cubicBezTo>
                  <a:pt x="824965" y="1219200"/>
                  <a:pt x="262742" y="919088"/>
                  <a:pt x="0" y="483372"/>
                </a:cubicBezTo>
                <a:cubicBezTo>
                  <a:pt x="233872" y="190637"/>
                  <a:pt x="620073" y="0"/>
                  <a:pt x="105673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5826213" y="24713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213" y="2471355"/>
                <a:ext cx="838200" cy="838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5902413" y="46049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2413" y="4604955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7121613" y="20903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0.5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1613" y="2090355"/>
                <a:ext cx="838200" cy="838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7883613" y="46811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3613" y="4681155"/>
                <a:ext cx="838200" cy="838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 bwMode="auto">
              <a:xfrm>
                <a:off x="6664413" y="35381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4413" y="3538155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78613" y="5824155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Sample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13" y="5824155"/>
                <a:ext cx="251460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184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 bwMode="auto">
          <a:xfrm>
            <a:off x="5369013" y="1937955"/>
            <a:ext cx="3276600" cy="2590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292813" y="3309555"/>
            <a:ext cx="2590800" cy="2286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78813" y="3233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813" y="3233355"/>
                <a:ext cx="114300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64413" y="4757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413" y="4757355"/>
                <a:ext cx="114300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97613" y="3614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13" y="3614355"/>
                <a:ext cx="1143000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5650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 Rule and Marginal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767041" cy="4937760"/>
              </a:xfrm>
            </p:spPr>
            <p:txBody>
              <a:bodyPr/>
              <a:lstStyle/>
              <a:p>
                <a:r>
                  <a:rPr lang="en-US" dirty="0"/>
                  <a:t>The sum rule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P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s are mutually exclusive and exhaustive events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767041" cy="4937760"/>
              </a:xfrm>
              <a:blipFill rotWithShape="0">
                <a:blip r:embed="rId2"/>
                <a:stretch>
                  <a:fillRect l="-1279" t="-2222" r="-3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216613" y="1861755"/>
            <a:ext cx="3581400" cy="441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8" name="Oval 12"/>
          <p:cNvSpPr/>
          <p:nvPr/>
        </p:nvSpPr>
        <p:spPr bwMode="auto">
          <a:xfrm>
            <a:off x="5531478" y="3309555"/>
            <a:ext cx="2344507" cy="1219200"/>
          </a:xfrm>
          <a:custGeom>
            <a:avLst/>
            <a:gdLst/>
            <a:ahLst/>
            <a:cxnLst/>
            <a:rect l="l" t="t" r="r" b="b"/>
            <a:pathLst>
              <a:path w="2344507" h="1219200">
                <a:moveTo>
                  <a:pt x="1056736" y="0"/>
                </a:moveTo>
                <a:cubicBezTo>
                  <a:pt x="1725327" y="0"/>
                  <a:pt x="2275614" y="446925"/>
                  <a:pt x="2344507" y="1020696"/>
                </a:cubicBezTo>
                <a:cubicBezTo>
                  <a:pt x="2093201" y="1146951"/>
                  <a:pt x="1795189" y="1219200"/>
                  <a:pt x="1475836" y="1219200"/>
                </a:cubicBezTo>
                <a:cubicBezTo>
                  <a:pt x="824965" y="1219200"/>
                  <a:pt x="262742" y="919088"/>
                  <a:pt x="0" y="483372"/>
                </a:cubicBezTo>
                <a:cubicBezTo>
                  <a:pt x="233872" y="190637"/>
                  <a:pt x="620073" y="0"/>
                  <a:pt x="105673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5826213" y="24713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213" y="2471355"/>
                <a:ext cx="838200" cy="838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5902413" y="46049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2413" y="4604955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7121613" y="20903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0.5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1613" y="2090355"/>
                <a:ext cx="838200" cy="838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7883613" y="46811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3613" y="4681155"/>
                <a:ext cx="838200" cy="838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 bwMode="auto">
              <a:xfrm>
                <a:off x="6664413" y="35381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4413" y="3538155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78613" y="5824155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Sample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13" y="5824155"/>
                <a:ext cx="251460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184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 bwMode="auto">
          <a:xfrm>
            <a:off x="5369013" y="1937955"/>
            <a:ext cx="3276600" cy="2590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292813" y="3309555"/>
            <a:ext cx="2590800" cy="2286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78813" y="3233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813" y="3233355"/>
                <a:ext cx="114300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64413" y="4757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413" y="4757355"/>
                <a:ext cx="114300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97613" y="3614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13" y="3614355"/>
                <a:ext cx="1143000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9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 about uncertainty</a:t>
            </a:r>
          </a:p>
          <a:p>
            <a:pPr lvl="1"/>
            <a:r>
              <a:rPr lang="en-US" dirty="0"/>
              <a:t>Signature of real-world scenarios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Image result for cat 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7971"/>
            <a:ext cx="3989705" cy="29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71634" y="5863876"/>
            <a:ext cx="30500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https://www.flickr.com/photos/blackplastic/4520500953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1635" y="2298716"/>
            <a:ext cx="3229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dirty="0">
                <a:solidFill>
                  <a:srgbClr val="0070C0"/>
                </a:solidFill>
              </a:rPr>
              <a:t>Will it rain tomorrow?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402" y="2817971"/>
            <a:ext cx="3954963" cy="29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467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759413" cy="49377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charset="0"/>
                          </a:rPr>
                          <m:t>𝑃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Think of it as the proportion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𝐴</m:t>
                    </m:r>
                    <m:r>
                      <a:rPr lang="en-US" i="1">
                        <a:latin typeface="Cambria Math" charset="0"/>
                      </a:rPr>
                      <m:t>∩</m:t>
                    </m:r>
                    <m:r>
                      <a:rPr lang="en-US" i="1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759413" cy="4937760"/>
              </a:xfrm>
              <a:blipFill rotWithShape="0">
                <a:blip r:embed="rId2"/>
                <a:stretch>
                  <a:fillRect l="-1280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216613" y="1861755"/>
            <a:ext cx="3581400" cy="441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8" name="Oval 12"/>
          <p:cNvSpPr/>
          <p:nvPr/>
        </p:nvSpPr>
        <p:spPr bwMode="auto">
          <a:xfrm>
            <a:off x="5531478" y="3309555"/>
            <a:ext cx="2344507" cy="1219200"/>
          </a:xfrm>
          <a:custGeom>
            <a:avLst/>
            <a:gdLst/>
            <a:ahLst/>
            <a:cxnLst/>
            <a:rect l="l" t="t" r="r" b="b"/>
            <a:pathLst>
              <a:path w="2344507" h="1219200">
                <a:moveTo>
                  <a:pt x="1056736" y="0"/>
                </a:moveTo>
                <a:cubicBezTo>
                  <a:pt x="1725327" y="0"/>
                  <a:pt x="2275614" y="446925"/>
                  <a:pt x="2344507" y="1020696"/>
                </a:cubicBezTo>
                <a:cubicBezTo>
                  <a:pt x="2093201" y="1146951"/>
                  <a:pt x="1795189" y="1219200"/>
                  <a:pt x="1475836" y="1219200"/>
                </a:cubicBezTo>
                <a:cubicBezTo>
                  <a:pt x="824965" y="1219200"/>
                  <a:pt x="262742" y="919088"/>
                  <a:pt x="0" y="483372"/>
                </a:cubicBezTo>
                <a:cubicBezTo>
                  <a:pt x="233872" y="190637"/>
                  <a:pt x="620073" y="0"/>
                  <a:pt x="105673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5826213" y="24713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213" y="2471355"/>
                <a:ext cx="838200" cy="838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5902413" y="46049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2413" y="4604955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7121613" y="20903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0.5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1613" y="2090355"/>
                <a:ext cx="838200" cy="838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7883613" y="46811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3613" y="4681155"/>
                <a:ext cx="838200" cy="838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 bwMode="auto">
              <a:xfrm>
                <a:off x="6664413" y="35381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4413" y="3538155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78613" y="5824155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Sample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13" y="5824155"/>
                <a:ext cx="251460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184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 bwMode="auto">
          <a:xfrm>
            <a:off x="5369013" y="1937955"/>
            <a:ext cx="3276600" cy="2590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292813" y="3309555"/>
            <a:ext cx="2590800" cy="2286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78813" y="3233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813" y="3233355"/>
                <a:ext cx="114300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64413" y="4757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413" y="4757355"/>
                <a:ext cx="114300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97613" y="3614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13" y="3614355"/>
                <a:ext cx="1143000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5013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Product rule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Chain rule</a:t>
                </a:r>
              </a:p>
              <a:p>
                <a:pPr lvl="1"/>
                <a:r>
                  <a:rPr lang="en-US" dirty="0"/>
                  <a:t>Apply product rule iteratively:</a:t>
                </a:r>
                <a:endParaRPr lang="en-US" dirty="0">
                  <a:cs typeface="Geneva" pitchFamily="-110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6961" y="3195051"/>
                <a:ext cx="8166847" cy="124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∩⋯∩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×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│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)×⋯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|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61" y="3195051"/>
                <a:ext cx="8166847" cy="124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9534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Probability density function (pdf)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Cumulative probability density function (</a:t>
                </a:r>
                <a:r>
                  <a:rPr lang="en-US" dirty="0" err="1"/>
                  <a:t>cdf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54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Distribution / Normal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(1-D) Gaussian / Normal Distribution (sometimes called Bell Curve)</a:t>
                </a:r>
              </a:p>
              <a:p>
                <a:pPr lvl="1"/>
                <a:r>
                  <a:rPr lang="en-US" dirty="0"/>
                  <a:t>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b="0" dirty="0"/>
                  <a:t>(pdf)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</a:t>
                </a:r>
                <a:r>
                  <a:rPr lang="en-US" dirty="0" err="1"/>
                  <a:t>cdf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erf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erf</m:t>
                    </m:r>
                  </m:oMath>
                </a14:m>
                <a:r>
                  <a:rPr lang="en-US" dirty="0"/>
                  <a:t> is called the error function (look-up table)</a:t>
                </a:r>
              </a:p>
              <a:p>
                <a:r>
                  <a:rPr lang="en-US" dirty="0"/>
                  <a:t>(1-D) Standard normal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(pdf)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Multivariate Gaussian distribution,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covariance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(pdf)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Multivariate standard normal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(pdf)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29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578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Expectation 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0" dirty="0"/>
                  <a:t>Often denoted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Mean or average value, weighted by probability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Variance 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Often denoted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Expected value of the square deviation from the expectation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754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Variance of two random variables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Often denoted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Expected value of the product of their deviation from their mean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621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Covariance matrix of a set of random variables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Often denoted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836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Central limit theorem</a:t>
                </a:r>
              </a:p>
              <a:p>
                <a:pPr lvl="1"/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random variables and take the sample average value</a:t>
                </a:r>
              </a:p>
              <a:p>
                <a:pPr lvl="1"/>
                <a:r>
                  <a:rPr lang="en-US" dirty="0"/>
                  <a:t>The sample average (which is also a random variable) follows a Gaussian distribution</a:t>
                </a:r>
              </a:p>
              <a:p>
                <a:pPr lvl="1"/>
                <a:r>
                  <a:rPr lang="en-US" dirty="0"/>
                  <a:t>The sample average converge to the average expected value of the random variables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7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 about uncertainty</a:t>
            </a:r>
          </a:p>
          <a:p>
            <a:pPr lvl="1"/>
            <a:r>
              <a:rPr lang="en-US" dirty="0"/>
              <a:t>Signature of real-world scenarios</a:t>
            </a:r>
          </a:p>
          <a:p>
            <a:pPr lvl="1"/>
            <a:r>
              <a:rPr lang="en-US" dirty="0"/>
              <a:t>Partial observability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 descr="Image result for po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0820"/>
            <a:ext cx="3772959" cy="293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917170" y="2616795"/>
            <a:ext cx="3309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dirty="0">
                <a:solidFill>
                  <a:srgbClr val="0070C0"/>
                </a:solidFill>
              </a:rPr>
              <a:t>Is it raining in DC now?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891" y="3228753"/>
            <a:ext cx="4083486" cy="311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02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ngYangTheme">
  <a:themeElements>
    <a:clrScheme name="Teamcore_Color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900000"/>
      </a:accent1>
      <a:accent2>
        <a:srgbClr val="F0B81F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ngYangTheme" id="{D7630A04-C4F1-4873-A4EC-33A465EB564F}" vid="{97D5BBA1-6F79-4368-8DB0-1EFD1EF8D9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RongYangTheme</Template>
  <TotalTime>12155</TotalTime>
  <Words>3650</Words>
  <Application>Microsoft Office PowerPoint</Application>
  <PresentationFormat>On-screen Show (4:3)</PresentationFormat>
  <Paragraphs>1190</Paragraphs>
  <Slides>87</Slides>
  <Notes>16</Notes>
  <HiddenSlides>29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7" baseType="lpstr">
      <vt:lpstr>45 Helvetica Light</vt:lpstr>
      <vt:lpstr>CMU Serif</vt:lpstr>
      <vt:lpstr>Geneva</vt:lpstr>
      <vt:lpstr>Arial</vt:lpstr>
      <vt:lpstr>Calibri</vt:lpstr>
      <vt:lpstr>Cambria Math</vt:lpstr>
      <vt:lpstr>Gill Sans MT</vt:lpstr>
      <vt:lpstr>Wingdings</vt:lpstr>
      <vt:lpstr>Wingdings 3</vt:lpstr>
      <vt:lpstr>RongYangTheme</vt:lpstr>
      <vt:lpstr>Artificial Intelligence: Representation and Problem Solving  Probabilistic Reasoning (1): Probability Model</vt:lpstr>
      <vt:lpstr>Some Thoughts</vt:lpstr>
      <vt:lpstr>Some Thoughts</vt:lpstr>
      <vt:lpstr>Some Thoughts</vt:lpstr>
      <vt:lpstr>Some Thoughts</vt:lpstr>
      <vt:lpstr>Announcements</vt:lpstr>
      <vt:lpstr>Recap</vt:lpstr>
      <vt:lpstr>This section</vt:lpstr>
      <vt:lpstr>This section</vt:lpstr>
      <vt:lpstr>This section</vt:lpstr>
      <vt:lpstr>This section</vt:lpstr>
      <vt:lpstr>Outline</vt:lpstr>
      <vt:lpstr>Probability Statement</vt:lpstr>
      <vt:lpstr>Quiz 1</vt:lpstr>
      <vt:lpstr>Quiz 1</vt:lpstr>
      <vt:lpstr>From Gambling to Probability Theory</vt:lpstr>
      <vt:lpstr>Basic Probability Notation</vt:lpstr>
      <vt:lpstr>Basic Probability Notation</vt:lpstr>
      <vt:lpstr>Basic Probability Notation</vt:lpstr>
      <vt:lpstr>Basic Probability Notation</vt:lpstr>
      <vt:lpstr>Quiz 2</vt:lpstr>
      <vt:lpstr>Quiz 2</vt:lpstr>
      <vt:lpstr>Quiz 2</vt:lpstr>
      <vt:lpstr>Basic Rules</vt:lpstr>
      <vt:lpstr>Basic Rules</vt:lpstr>
      <vt:lpstr>Basic Rules</vt:lpstr>
      <vt:lpstr>Basic Rules</vt:lpstr>
      <vt:lpstr>Probability Model with Factored Representation</vt:lpstr>
      <vt:lpstr>Probability Model with Factored Representation</vt:lpstr>
      <vt:lpstr>Probability Model with Factored Representation</vt:lpstr>
      <vt:lpstr>Probability Model with Factored Representation</vt:lpstr>
      <vt:lpstr>Joint Probability Distribution</vt:lpstr>
      <vt:lpstr>Joint Probability Distribution</vt:lpstr>
      <vt:lpstr>Probabilistic Inference</vt:lpstr>
      <vt:lpstr>Compute Marginal Probability</vt:lpstr>
      <vt:lpstr>Compute Marginal Probability</vt:lpstr>
      <vt:lpstr>Marginal Probability Distribution</vt:lpstr>
      <vt:lpstr>Marginal Probability Distribution</vt:lpstr>
      <vt:lpstr>Marginal Probability Distribution</vt:lpstr>
      <vt:lpstr>Marginal Probability Distribution</vt:lpstr>
      <vt:lpstr>Marginal Probability Distribution</vt:lpstr>
      <vt:lpstr>Marginal Probability Distribution</vt:lpstr>
      <vt:lpstr>Compute Conditional Probability</vt:lpstr>
      <vt:lpstr>Compute Conditional Probability</vt:lpstr>
      <vt:lpstr>Conditional Probability Distribution</vt:lpstr>
      <vt:lpstr>Conditional Probability Distribution</vt:lpstr>
      <vt:lpstr>Conditional Probability Distribution</vt:lpstr>
      <vt:lpstr>Revisit Quiz 2</vt:lpstr>
      <vt:lpstr>Revisit Quiz 2</vt:lpstr>
      <vt:lpstr>Outline</vt:lpstr>
      <vt:lpstr>Chain Rule</vt:lpstr>
      <vt:lpstr>Chain Rule</vt:lpstr>
      <vt:lpstr>Independence</vt:lpstr>
      <vt:lpstr>Independence</vt:lpstr>
      <vt:lpstr>Independence</vt:lpstr>
      <vt:lpstr>Quiz 1 revisited</vt:lpstr>
      <vt:lpstr>Quiz 1 revisited</vt:lpstr>
      <vt:lpstr>Conditional Independence</vt:lpstr>
      <vt:lpstr>The Birthday Paradox</vt:lpstr>
      <vt:lpstr>The Birthday Paradox</vt:lpstr>
      <vt:lpstr>The Birthday Paradox</vt:lpstr>
      <vt:lpstr>Bayes’ Rule</vt:lpstr>
      <vt:lpstr>Bayes’ Rule</vt:lpstr>
      <vt:lpstr>Bayes’ Rule</vt:lpstr>
      <vt:lpstr>Bayes’ Rule</vt:lpstr>
      <vt:lpstr>Monty Hall Problem</vt:lpstr>
      <vt:lpstr>Monty Hall Problem</vt:lpstr>
      <vt:lpstr>Monty Hall Problem</vt:lpstr>
      <vt:lpstr>Monty Hall Problem</vt:lpstr>
      <vt:lpstr>Quiz 3</vt:lpstr>
      <vt:lpstr>Quiz 3</vt:lpstr>
      <vt:lpstr>Summary</vt:lpstr>
      <vt:lpstr>Acknowledgment</vt:lpstr>
      <vt:lpstr>Backup Slides</vt:lpstr>
      <vt:lpstr>Outline</vt:lpstr>
      <vt:lpstr>Concepts and Definitions</vt:lpstr>
      <vt:lpstr>Concepts and Definitions</vt:lpstr>
      <vt:lpstr>Concepts and Definitions</vt:lpstr>
      <vt:lpstr>The Sum Rule and Marginal Probability</vt:lpstr>
      <vt:lpstr>Conditional Probability</vt:lpstr>
      <vt:lpstr>The Chain Rule</vt:lpstr>
      <vt:lpstr>Continuous Variables</vt:lpstr>
      <vt:lpstr>Gaussian Distribution / Normal Distribution</vt:lpstr>
      <vt:lpstr>Expectation and Variance</vt:lpstr>
      <vt:lpstr>Covariance</vt:lpstr>
      <vt:lpstr>Covariance Matrix</vt:lpstr>
      <vt:lpstr>Central Limit Theorem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 Fang</dc:creator>
  <cp:lastModifiedBy>Fei Fang</cp:lastModifiedBy>
  <cp:revision>1383</cp:revision>
  <cp:lastPrinted>2018-10-23T16:42:10Z</cp:lastPrinted>
  <dcterms:created xsi:type="dcterms:W3CDTF">2016-01-28T05:48:30Z</dcterms:created>
  <dcterms:modified xsi:type="dcterms:W3CDTF">2018-12-01T22:06:37Z</dcterms:modified>
</cp:coreProperties>
</file>